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56" r:id="rId3"/>
    <p:sldId id="257" r:id="rId4"/>
    <p:sldId id="258" r:id="rId5"/>
    <p:sldId id="259" r:id="rId6"/>
    <p:sldId id="260" r:id="rId7"/>
    <p:sldId id="261" r:id="rId8"/>
    <p:sldId id="265" r:id="rId9"/>
    <p:sldId id="262" r:id="rId10"/>
    <p:sldId id="264" r:id="rId11"/>
    <p:sldId id="263" r:id="rId12"/>
    <p:sldId id="266" r:id="rId13"/>
    <p:sldId id="267" r:id="rId14"/>
    <p:sldId id="268" r:id="rId15"/>
    <p:sldId id="270" r:id="rId16"/>
    <p:sldId id="271" r:id="rId17"/>
    <p:sldId id="272" r:id="rId18"/>
    <p:sldId id="273" r:id="rId19"/>
    <p:sldId id="274" r:id="rId20"/>
    <p:sldId id="275" r:id="rId21"/>
    <p:sldId id="276" r:id="rId22"/>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FE3"/>
    <a:srgbClr val="2110FC"/>
    <a:srgbClr val="3366FF"/>
    <a:srgbClr val="990033"/>
    <a:srgbClr val="FF0000"/>
    <a:srgbClr val="00CC00"/>
    <a:srgbClr val="5A0648"/>
    <a:srgbClr val="1504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86" y="-84"/>
      </p:cViewPr>
      <p:guideLst>
        <p:guide orient="horz" pos="2448"/>
        <p:guide pos="432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2980E-AEE8-48D4-8169-5EFD5955A412}" type="datetimeFigureOut">
              <a:rPr lang="en-US" smtClean="0"/>
              <a:pPr/>
              <a:t>6/26/2016</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3B743-76B1-42A1-A3FE-368769FCA7C6}" type="slidenum">
              <a:rPr lang="en-US" smtClean="0"/>
              <a:pPr/>
              <a:t>‹#›</a:t>
            </a:fld>
            <a:endParaRPr lang="en-US"/>
          </a:p>
        </p:txBody>
      </p:sp>
    </p:spTree>
    <p:extLst>
      <p:ext uri="{BB962C8B-B14F-4D97-AF65-F5344CB8AC3E}">
        <p14:creationId xmlns:p14="http://schemas.microsoft.com/office/powerpoint/2010/main" xmlns="" val="130182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Welcome slide.</a:t>
            </a:r>
            <a:endParaRPr lang="en-US"/>
          </a:p>
        </p:txBody>
      </p:sp>
      <p:sp>
        <p:nvSpPr>
          <p:cNvPr id="4" name="Slide Number Placeholder 3"/>
          <p:cNvSpPr>
            <a:spLocks noGrp="1"/>
          </p:cNvSpPr>
          <p:nvPr>
            <p:ph type="sldNum" sz="quarter" idx="10"/>
          </p:nvPr>
        </p:nvSpPr>
        <p:spPr/>
        <p:txBody>
          <a:bodyPr/>
          <a:lstStyle/>
          <a:p>
            <a:fld id="{D413B743-76B1-42A1-A3FE-368769FCA7C6}" type="slidenum">
              <a:rPr lang="en-US" smtClean="0"/>
              <a:pPr/>
              <a:t>2</a:t>
            </a:fld>
            <a:endParaRPr lang="en-US"/>
          </a:p>
        </p:txBody>
      </p:sp>
    </p:spTree>
    <p:extLst>
      <p:ext uri="{BB962C8B-B14F-4D97-AF65-F5344CB8AC3E}">
        <p14:creationId xmlns:p14="http://schemas.microsoft.com/office/powerpoint/2010/main" xmlns="" val="2056336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Evaluation/</a:t>
            </a:r>
            <a:r>
              <a:rPr lang="en-US" baseline="0" dirty="0" smtClean="0"/>
              <a:t> Feed back</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13</a:t>
            </a:fld>
            <a:endParaRPr lang="en-US"/>
          </a:p>
        </p:txBody>
      </p:sp>
    </p:spTree>
    <p:extLst>
      <p:ext uri="{BB962C8B-B14F-4D97-AF65-F5344CB8AC3E}">
        <p14:creationId xmlns:p14="http://schemas.microsoft.com/office/powerpoint/2010/main" xmlns="" val="162864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Lest</a:t>
            </a:r>
            <a:r>
              <a:rPr lang="en-US" baseline="0" dirty="0" smtClean="0"/>
              <a:t> </a:t>
            </a:r>
            <a:r>
              <a:rPr lang="bn-IN" baseline="0" dirty="0" smtClean="0"/>
              <a:t>(পিছে ভয় হয়)</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14</a:t>
            </a:fld>
            <a:endParaRPr lang="en-US"/>
          </a:p>
        </p:txBody>
      </p:sp>
    </p:spTree>
    <p:extLst>
      <p:ext uri="{BB962C8B-B14F-4D97-AF65-F5344CB8AC3E}">
        <p14:creationId xmlns:p14="http://schemas.microsoft.com/office/powerpoint/2010/main" xmlns="" val="163802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Unless</a:t>
            </a:r>
            <a:r>
              <a:rPr lang="en-US" baseline="0" dirty="0" smtClean="0"/>
              <a:t> </a:t>
            </a:r>
            <a:r>
              <a:rPr lang="bn-IN" baseline="0" dirty="0" smtClean="0"/>
              <a:t>(যদি না)</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15</a:t>
            </a:fld>
            <a:endParaRPr lang="en-US"/>
          </a:p>
        </p:txBody>
      </p:sp>
    </p:spTree>
    <p:extLst>
      <p:ext uri="{BB962C8B-B14F-4D97-AF65-F5344CB8AC3E}">
        <p14:creationId xmlns:p14="http://schemas.microsoft.com/office/powerpoint/2010/main" xmlns="" val="386325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16</a:t>
            </a:fld>
            <a:endParaRPr lang="en-US"/>
          </a:p>
        </p:txBody>
      </p:sp>
    </p:spTree>
    <p:extLst>
      <p:ext uri="{BB962C8B-B14F-4D97-AF65-F5344CB8AC3E}">
        <p14:creationId xmlns:p14="http://schemas.microsoft.com/office/powerpoint/2010/main" xmlns="" val="376057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As long as  </a:t>
            </a:r>
            <a:r>
              <a:rPr lang="bn-IN" dirty="0" smtClean="0"/>
              <a:t>(যে পর্যন্ত)</a:t>
            </a:r>
            <a:r>
              <a:rPr lang="bn-IN" baseline="0" dirty="0" smtClean="0"/>
              <a:t> </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17</a:t>
            </a:fld>
            <a:endParaRPr lang="en-US"/>
          </a:p>
        </p:txBody>
      </p:sp>
    </p:spTree>
    <p:extLst>
      <p:ext uri="{BB962C8B-B14F-4D97-AF65-F5344CB8AC3E}">
        <p14:creationId xmlns:p14="http://schemas.microsoft.com/office/powerpoint/2010/main" xmlns="" val="198396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Actually they mean condition. The sentences are to be completed to full fill condition.</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18</a:t>
            </a:fld>
            <a:endParaRPr lang="en-US"/>
          </a:p>
        </p:txBody>
      </p:sp>
    </p:spTree>
    <p:extLst>
      <p:ext uri="{BB962C8B-B14F-4D97-AF65-F5344CB8AC3E}">
        <p14:creationId xmlns:p14="http://schemas.microsoft.com/office/powerpoint/2010/main" xmlns="" val="293283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a:t>
            </a:r>
            <a:r>
              <a:rPr lang="en-US" baseline="0" dirty="0" smtClean="0"/>
              <a:t> spite of/ despite ( </a:t>
            </a:r>
            <a:r>
              <a:rPr lang="bn-IN" baseline="0" dirty="0" smtClean="0"/>
              <a:t>সত্বেও) </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19</a:t>
            </a:fld>
            <a:endParaRPr lang="en-US"/>
          </a:p>
        </p:txBody>
      </p:sp>
    </p:spTree>
    <p:extLst>
      <p:ext uri="{BB962C8B-B14F-4D97-AF65-F5344CB8AC3E}">
        <p14:creationId xmlns:p14="http://schemas.microsoft.com/office/powerpoint/2010/main" xmlns="" val="46394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 stead of/ In lieu of (</a:t>
            </a:r>
            <a:r>
              <a:rPr lang="bn-IN" dirty="0" smtClean="0"/>
              <a:t>পরিবর্তে)</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20</a:t>
            </a:fld>
            <a:endParaRPr lang="en-US"/>
          </a:p>
        </p:txBody>
      </p:sp>
    </p:spTree>
    <p:extLst>
      <p:ext uri="{BB962C8B-B14F-4D97-AF65-F5344CB8AC3E}">
        <p14:creationId xmlns:p14="http://schemas.microsoft.com/office/powerpoint/2010/main" xmlns="" val="3945966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 slide</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21</a:t>
            </a:fld>
            <a:endParaRPr lang="en-US"/>
          </a:p>
        </p:txBody>
      </p:sp>
    </p:spTree>
    <p:extLst>
      <p:ext uri="{BB962C8B-B14F-4D97-AF65-F5344CB8AC3E}">
        <p14:creationId xmlns:p14="http://schemas.microsoft.com/office/powerpoint/2010/main" xmlns="" val="259686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the teacher and the class.</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3</a:t>
            </a:fld>
            <a:endParaRPr lang="en-US"/>
          </a:p>
        </p:txBody>
      </p:sp>
    </p:spTree>
    <p:extLst>
      <p:ext uri="{BB962C8B-B14F-4D97-AF65-F5344CB8AC3E}">
        <p14:creationId xmlns:p14="http://schemas.microsoft.com/office/powerpoint/2010/main" xmlns="" val="6586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Suspension and lesson declaration.</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4</a:t>
            </a:fld>
            <a:endParaRPr lang="en-US"/>
          </a:p>
        </p:txBody>
      </p:sp>
    </p:spTree>
    <p:extLst>
      <p:ext uri="{BB962C8B-B14F-4D97-AF65-F5344CB8AC3E}">
        <p14:creationId xmlns:p14="http://schemas.microsoft.com/office/powerpoint/2010/main" xmlns="" val="248912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above outcomes will be achieved from this content.</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5</a:t>
            </a:fld>
            <a:endParaRPr lang="en-US"/>
          </a:p>
        </p:txBody>
      </p:sp>
    </p:spTree>
    <p:extLst>
      <p:ext uri="{BB962C8B-B14F-4D97-AF65-F5344CB8AC3E}">
        <p14:creationId xmlns:p14="http://schemas.microsoft.com/office/powerpoint/2010/main" xmlns="" val="37442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Definition of completing sentences.</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6</a:t>
            </a:fld>
            <a:endParaRPr lang="en-US"/>
          </a:p>
        </p:txBody>
      </p:sp>
    </p:spTree>
    <p:extLst>
      <p:ext uri="{BB962C8B-B14F-4D97-AF65-F5344CB8AC3E}">
        <p14:creationId xmlns:p14="http://schemas.microsoft.com/office/powerpoint/2010/main" xmlns="" val="266168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too………… to</a:t>
            </a:r>
            <a:r>
              <a:rPr lang="en-US" baseline="0" dirty="0" smtClean="0"/>
              <a:t> (</a:t>
            </a:r>
            <a:r>
              <a:rPr lang="bn-IN" baseline="0" dirty="0" smtClean="0"/>
              <a:t>এত... যে)</a:t>
            </a:r>
            <a:endParaRPr lang="en-US" dirty="0" smtClean="0"/>
          </a:p>
          <a:p>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7</a:t>
            </a:fld>
            <a:endParaRPr lang="en-US"/>
          </a:p>
        </p:txBody>
      </p:sp>
    </p:spTree>
    <p:extLst>
      <p:ext uri="{BB962C8B-B14F-4D97-AF65-F5344CB8AC3E}">
        <p14:creationId xmlns:p14="http://schemas.microsoft.com/office/powerpoint/2010/main" xmlns="" val="20634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Too………… to</a:t>
            </a:r>
            <a:r>
              <a:rPr lang="en-US" baseline="0" dirty="0" smtClean="0"/>
              <a:t> (</a:t>
            </a:r>
            <a:r>
              <a:rPr lang="bn-IN" baseline="0" dirty="0" smtClean="0"/>
              <a:t>এত... যে)</a:t>
            </a:r>
            <a:endParaRPr lang="en-US" dirty="0" smtClean="0"/>
          </a:p>
          <a:p>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8</a:t>
            </a:fld>
            <a:endParaRPr lang="en-US"/>
          </a:p>
        </p:txBody>
      </p:sp>
    </p:spTree>
    <p:extLst>
      <p:ext uri="{BB962C8B-B14F-4D97-AF65-F5344CB8AC3E}">
        <p14:creationId xmlns:p14="http://schemas.microsoft.com/office/powerpoint/2010/main" xmlns="" val="136394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So………… that</a:t>
            </a:r>
            <a:r>
              <a:rPr lang="en-US" baseline="0" dirty="0" smtClean="0"/>
              <a:t> (</a:t>
            </a:r>
            <a:r>
              <a:rPr lang="bn-IN" baseline="0" dirty="0" smtClean="0"/>
              <a:t>এত... যে)</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9</a:t>
            </a:fld>
            <a:endParaRPr lang="en-US"/>
          </a:p>
        </p:txBody>
      </p:sp>
    </p:spTree>
    <p:extLst>
      <p:ext uri="{BB962C8B-B14F-4D97-AF65-F5344CB8AC3E}">
        <p14:creationId xmlns:p14="http://schemas.microsoft.com/office/powerpoint/2010/main" xmlns="" val="337192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bn-IN" dirty="0" smtClean="0"/>
              <a:t>মনে রাখতে</a:t>
            </a:r>
            <a:r>
              <a:rPr lang="bn-IN" baseline="0" dirty="0" smtClean="0"/>
              <a:t> হবে </a:t>
            </a:r>
            <a:r>
              <a:rPr lang="en-US" baseline="0" dirty="0" smtClean="0"/>
              <a:t>so that </a:t>
            </a:r>
            <a:r>
              <a:rPr lang="bn-IN" baseline="0" dirty="0" smtClean="0"/>
              <a:t>এর পরে </a:t>
            </a:r>
            <a:r>
              <a:rPr lang="en-US" baseline="0" dirty="0" smtClean="0"/>
              <a:t>subject </a:t>
            </a:r>
            <a:r>
              <a:rPr lang="bn-IN" baseline="0" dirty="0" smtClean="0"/>
              <a:t>এর সাথে অবশ্যই </a:t>
            </a:r>
            <a:r>
              <a:rPr lang="en-US" baseline="0" dirty="0" smtClean="0"/>
              <a:t>tense </a:t>
            </a:r>
            <a:r>
              <a:rPr lang="bn-IN" baseline="0" dirty="0" smtClean="0"/>
              <a:t>অনুযায়ী </a:t>
            </a:r>
            <a:r>
              <a:rPr lang="en-US" baseline="0" dirty="0" smtClean="0"/>
              <a:t>can/ could/may/might/shall/should/must </a:t>
            </a:r>
            <a:r>
              <a:rPr lang="bn-IN" baseline="0" dirty="0" smtClean="0"/>
              <a:t> এ জাতীয় </a:t>
            </a:r>
            <a:r>
              <a:rPr lang="en-US" baseline="0" dirty="0" smtClean="0"/>
              <a:t>modal </a:t>
            </a:r>
            <a:r>
              <a:rPr lang="bn-IN" baseline="0" dirty="0" smtClean="0"/>
              <a:t>বসাতে হবে। </a:t>
            </a:r>
            <a:r>
              <a:rPr lang="en-US" dirty="0" smtClean="0"/>
              <a:t>So that/ in order that (</a:t>
            </a:r>
            <a:r>
              <a:rPr lang="bn-IN" dirty="0" smtClean="0"/>
              <a:t>যাতে) </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pPr/>
              <a:t>10</a:t>
            </a:fld>
            <a:endParaRPr lang="en-US"/>
          </a:p>
        </p:txBody>
      </p:sp>
    </p:spTree>
    <p:extLst>
      <p:ext uri="{BB962C8B-B14F-4D97-AF65-F5344CB8AC3E}">
        <p14:creationId xmlns:p14="http://schemas.microsoft.com/office/powerpoint/2010/main" xmlns="" val="360780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10222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40220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52637"/>
            <a:ext cx="4629150"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8700" y="352637"/>
            <a:ext cx="1365885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67373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12542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4592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35F2-0182-480B-B969-F14FB9C54BBC}"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22633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256"/>
            <a:ext cx="1234440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35F2-0182-480B-B969-F14FB9C54BBC}" type="datetimeFigureOut">
              <a:rPr lang="en-US" smtClean="0"/>
              <a:pPr/>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15917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35F2-0182-480B-B969-F14FB9C54BBC}" type="datetimeFigureOut">
              <a:rPr lang="en-US" smtClean="0"/>
              <a:pPr/>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378862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pPr/>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05813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08510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135579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C70935F2-0182-480B-B969-F14FB9C54BBC}" type="datetimeFigureOut">
              <a:rPr lang="en-US" smtClean="0"/>
              <a:pPr/>
              <a:t>6/26/2016</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12347E55-078B-4A78-9626-74D35CD642FF}" type="slidenum">
              <a:rPr lang="en-US" smtClean="0"/>
              <a:pPr/>
              <a:t>‹#›</a:t>
            </a:fld>
            <a:endParaRPr lang="en-US"/>
          </a:p>
        </p:txBody>
      </p:sp>
    </p:spTree>
    <p:extLst>
      <p:ext uri="{BB962C8B-B14F-4D97-AF65-F5344CB8AC3E}">
        <p14:creationId xmlns:p14="http://schemas.microsoft.com/office/powerpoint/2010/main" xmlns="" val="203501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876800" y="391886"/>
            <a:ext cx="4038600" cy="762000"/>
          </a:xfrm>
          <a:prstGeom prst="rect">
            <a:avLst/>
          </a:prstGeom>
          <a:noFill/>
        </p:spPr>
        <p:txBody>
          <a:bodyPr wrap="square" rtlCol="0">
            <a:prstTxWarp prst="textPlain">
              <a:avLst/>
            </a:prstTxWarp>
            <a:spAutoFit/>
          </a:bodyPr>
          <a:lstStyle/>
          <a:p>
            <a:r>
              <a:rPr lang="en-US" b="1" u="sng" dirty="0" smtClean="0">
                <a:latin typeface="Book Antiqua" pitchFamily="18" charset="0"/>
              </a:rPr>
              <a:t>Special Notes</a:t>
            </a:r>
            <a:endParaRPr lang="en-US" b="1" u="sng" dirty="0">
              <a:latin typeface="Book Antiqua" pitchFamily="18" charset="0"/>
            </a:endParaRPr>
          </a:p>
        </p:txBody>
      </p:sp>
      <p:sp>
        <p:nvSpPr>
          <p:cNvPr id="3" name="TextBox 2"/>
          <p:cNvSpPr txBox="1"/>
          <p:nvPr/>
        </p:nvSpPr>
        <p:spPr>
          <a:xfrm>
            <a:off x="1295400" y="1371600"/>
            <a:ext cx="11582400" cy="5791200"/>
          </a:xfrm>
          <a:prstGeom prst="rect">
            <a:avLst/>
          </a:prstGeom>
          <a:noFill/>
        </p:spPr>
        <p:txBody>
          <a:bodyPr wrap="square" rtlCol="0">
            <a:prstTxWarp prst="textPlain">
              <a:avLst/>
            </a:prstTxWarp>
            <a:spAutoFit/>
          </a:bodyPr>
          <a:lstStyle/>
          <a:p>
            <a:pPr algn="just"/>
            <a:r>
              <a:rPr lang="en-US" b="1" dirty="0" smtClean="0">
                <a:latin typeface="Book Antiqua" pitchFamily="18" charset="0"/>
              </a:rPr>
              <a:t>Dear colleagues,</a:t>
            </a:r>
          </a:p>
          <a:p>
            <a:pPr algn="just"/>
            <a:r>
              <a:rPr lang="en-US" b="1" dirty="0" smtClean="0">
                <a:latin typeface="Book Antiqua" pitchFamily="18" charset="0"/>
              </a:rPr>
              <a:t>You know that a sentences may be completed in different ways, So to realize the main theme, students will be asked to write the question on the answer script and then they will complete the rest part. Completed part must be </a:t>
            </a:r>
            <a:r>
              <a:rPr lang="en-US" b="1" u="sng" dirty="0" smtClean="0">
                <a:latin typeface="Book Antiqua" pitchFamily="18" charset="0"/>
              </a:rPr>
              <a:t>underlined.</a:t>
            </a:r>
            <a:r>
              <a:rPr lang="en-US" b="1" dirty="0" smtClean="0">
                <a:latin typeface="Book Antiqua" pitchFamily="18" charset="0"/>
              </a:rPr>
              <a:t> Only answer should not be written in the answer script. It is a matter of remember that after completing the sentence , it will express a complete event of topic to mean it contextual. Necessary notes are given below the slide .</a:t>
            </a:r>
          </a:p>
          <a:p>
            <a:pPr algn="just"/>
            <a:endParaRPr lang="en-US" b="1" dirty="0">
              <a:latin typeface="Book Antiqua" pitchFamily="18" charset="0"/>
            </a:endParaRPr>
          </a:p>
          <a:p>
            <a:pPr algn="just"/>
            <a:r>
              <a:rPr lang="en-US" b="1" dirty="0" smtClean="0">
                <a:latin typeface="Book Antiqua" pitchFamily="18" charset="0"/>
              </a:rPr>
              <a:t>Your near and dear</a:t>
            </a:r>
          </a:p>
          <a:p>
            <a:pPr algn="just"/>
            <a:r>
              <a:rPr lang="en-US" b="1" dirty="0" err="1" smtClean="0">
                <a:latin typeface="Book Antiqua" pitchFamily="18" charset="0"/>
              </a:rPr>
              <a:t>Komal</a:t>
            </a:r>
            <a:r>
              <a:rPr lang="en-US" b="1" dirty="0" smtClean="0">
                <a:latin typeface="Book Antiqua" pitchFamily="18" charset="0"/>
              </a:rPr>
              <a:t> </a:t>
            </a:r>
            <a:r>
              <a:rPr lang="en-US" b="1" dirty="0" err="1" smtClean="0">
                <a:latin typeface="Book Antiqua" pitchFamily="18" charset="0"/>
              </a:rPr>
              <a:t>Kanta</a:t>
            </a:r>
            <a:r>
              <a:rPr lang="en-US" b="1" dirty="0" smtClean="0">
                <a:latin typeface="Book Antiqua" pitchFamily="18" charset="0"/>
              </a:rPr>
              <a:t> Ray </a:t>
            </a:r>
            <a:r>
              <a:rPr lang="en-US" b="1" dirty="0" err="1" smtClean="0">
                <a:latin typeface="Book Antiqua" pitchFamily="18" charset="0"/>
              </a:rPr>
              <a:t>Talukder</a:t>
            </a:r>
            <a:endParaRPr lang="en-US" b="1" dirty="0" smtClean="0">
              <a:latin typeface="Book Antiqua" pitchFamily="18" charset="0"/>
            </a:endParaRPr>
          </a:p>
          <a:p>
            <a:pPr algn="just"/>
            <a:r>
              <a:rPr lang="en-US" b="1" dirty="0" err="1" smtClean="0">
                <a:latin typeface="Book Antiqua" pitchFamily="18" charset="0"/>
              </a:rPr>
              <a:t>L.P.High</a:t>
            </a:r>
            <a:r>
              <a:rPr lang="en-US" b="1" dirty="0" smtClean="0">
                <a:latin typeface="Book Antiqua" pitchFamily="18" charset="0"/>
              </a:rPr>
              <a:t> School &amp; College</a:t>
            </a:r>
            <a:endParaRPr lang="en-US" b="1" dirty="0">
              <a:latin typeface="Book Antiqua" pitchFamily="18" charset="0"/>
            </a:endParaRPr>
          </a:p>
          <a:p>
            <a:pPr algn="just"/>
            <a:r>
              <a:rPr lang="en-US" b="1" dirty="0" err="1" smtClean="0">
                <a:latin typeface="Book Antiqua" pitchFamily="18" charset="0"/>
              </a:rPr>
              <a:t>Chhatak,Sunamgonj</a:t>
            </a:r>
            <a:r>
              <a:rPr lang="en-US" b="1" dirty="0" smtClean="0">
                <a:latin typeface="Book Antiqua" pitchFamily="18" charset="0"/>
              </a:rPr>
              <a:t>.</a:t>
            </a:r>
          </a:p>
        </p:txBody>
      </p:sp>
    </p:spTree>
    <p:extLst>
      <p:ext uri="{BB962C8B-B14F-4D97-AF65-F5344CB8AC3E}">
        <p14:creationId xmlns:p14="http://schemas.microsoft.com/office/powerpoint/2010/main" xmlns="" val="1973682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8686800" y="229853"/>
            <a:ext cx="4495800" cy="683568"/>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Completing item -4</a:t>
            </a:r>
            <a:endParaRPr lang="en-US" b="1" dirty="0">
              <a:latin typeface="Book Antiqua" pitchFamily="18" charset="0"/>
            </a:endParaRPr>
          </a:p>
        </p:txBody>
      </p:sp>
      <p:sp>
        <p:nvSpPr>
          <p:cNvPr id="3" name="TextBox 2"/>
          <p:cNvSpPr txBox="1"/>
          <p:nvPr/>
        </p:nvSpPr>
        <p:spPr>
          <a:xfrm>
            <a:off x="8588829" y="1460823"/>
            <a:ext cx="4746171" cy="520377"/>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Use of ‘so/in order that’.</a:t>
            </a:r>
            <a:endParaRPr lang="en-US" b="1" dirty="0">
              <a:latin typeface="Book Antiqua" pitchFamily="18" charset="0"/>
            </a:endParaRPr>
          </a:p>
        </p:txBody>
      </p:sp>
      <p:sp>
        <p:nvSpPr>
          <p:cNvPr id="4" name="TextBox 3"/>
          <p:cNvSpPr txBox="1"/>
          <p:nvPr/>
        </p:nvSpPr>
        <p:spPr>
          <a:xfrm>
            <a:off x="228600" y="6400800"/>
            <a:ext cx="13106400" cy="707886"/>
          </a:xfrm>
          <a:prstGeom prst="rect">
            <a:avLst/>
          </a:prstGeom>
          <a:noFill/>
          <a:ln>
            <a:noFill/>
          </a:ln>
        </p:spPr>
        <p:txBody>
          <a:bodyPr wrap="square" rtlCol="0">
            <a:spAutoFit/>
          </a:bodyPr>
          <a:lstStyle/>
          <a:p>
            <a:r>
              <a:rPr lang="en-US" sz="4000" b="1" dirty="0" smtClean="0">
                <a:latin typeface="Book Antiqua" pitchFamily="18" charset="0"/>
              </a:rPr>
              <a:t>He reads attentively so that________________________.</a:t>
            </a:r>
            <a:endParaRPr lang="en-US" sz="4000" b="1" dirty="0">
              <a:latin typeface="Book Antiqua" pitchFamily="18" charset="0"/>
            </a:endParaRPr>
          </a:p>
        </p:txBody>
      </p:sp>
      <p:sp>
        <p:nvSpPr>
          <p:cNvPr id="5" name="TextBox 4"/>
          <p:cNvSpPr txBox="1"/>
          <p:nvPr/>
        </p:nvSpPr>
        <p:spPr>
          <a:xfrm>
            <a:off x="6553200" y="6400800"/>
            <a:ext cx="6705600" cy="707886"/>
          </a:xfrm>
          <a:prstGeom prst="rect">
            <a:avLst/>
          </a:prstGeom>
          <a:noFill/>
          <a:ln>
            <a:noFill/>
          </a:ln>
        </p:spPr>
        <p:txBody>
          <a:bodyPr wrap="square" rtlCol="0">
            <a:spAutoFit/>
          </a:bodyPr>
          <a:lstStyle/>
          <a:p>
            <a:r>
              <a:rPr lang="en-US" sz="4000" b="1" dirty="0" smtClean="0">
                <a:latin typeface="Book Antiqua" pitchFamily="18" charset="0"/>
              </a:rPr>
              <a:t> he can make a good result</a:t>
            </a:r>
            <a:endParaRPr lang="en-US" sz="4000" b="1" dirty="0">
              <a:latin typeface="Book Antiqua" pitchFamily="18" charset="0"/>
            </a:endParaRPr>
          </a:p>
        </p:txBody>
      </p:sp>
      <p:sp>
        <p:nvSpPr>
          <p:cNvPr id="6" name="TextBox 5"/>
          <p:cNvSpPr txBox="1"/>
          <p:nvPr/>
        </p:nvSpPr>
        <p:spPr>
          <a:xfrm>
            <a:off x="7854043" y="2286000"/>
            <a:ext cx="5715000" cy="1981200"/>
          </a:xfrm>
          <a:prstGeom prst="rect">
            <a:avLst/>
          </a:prstGeom>
          <a:noFill/>
        </p:spPr>
        <p:txBody>
          <a:bodyPr wrap="square" rtlCol="0">
            <a:prstTxWarp prst="textPlain">
              <a:avLst/>
            </a:prstTxWarp>
            <a:spAutoFit/>
          </a:bodyPr>
          <a:lstStyle/>
          <a:p>
            <a:pPr algn="ctr"/>
            <a:r>
              <a:rPr lang="en-US" b="1" i="1" u="sng" dirty="0" smtClean="0">
                <a:solidFill>
                  <a:srgbClr val="3366FF"/>
                </a:solidFill>
                <a:latin typeface="Book Antiqua" pitchFamily="18" charset="0"/>
              </a:rPr>
              <a:t>Formation: </a:t>
            </a:r>
            <a:r>
              <a:rPr lang="en-US" b="1" dirty="0" smtClean="0">
                <a:latin typeface="Book Antiqua" pitchFamily="18" charset="0"/>
              </a:rPr>
              <a:t>Given clause  with so that/in order that + sub+</a:t>
            </a:r>
          </a:p>
          <a:p>
            <a:pPr algn="ctr"/>
            <a:r>
              <a:rPr lang="en-US" b="1" dirty="0" smtClean="0">
                <a:latin typeface="Book Antiqua" pitchFamily="18" charset="0"/>
              </a:rPr>
              <a:t> can/could/ may/might </a:t>
            </a:r>
          </a:p>
          <a:p>
            <a:pPr algn="ctr"/>
            <a:r>
              <a:rPr lang="en-US" b="1" dirty="0" smtClean="0">
                <a:latin typeface="Book Antiqua" pitchFamily="18" charset="0"/>
              </a:rPr>
              <a:t>+ verb +extension</a:t>
            </a:r>
            <a:endParaRPr lang="en-US" b="1" dirty="0">
              <a:latin typeface="Book Antiqua" pitchFamily="18" charset="0"/>
            </a:endParaRPr>
          </a:p>
        </p:txBody>
      </p:sp>
      <p:sp>
        <p:nvSpPr>
          <p:cNvPr id="7" name="Oval 6"/>
          <p:cNvSpPr/>
          <p:nvPr/>
        </p:nvSpPr>
        <p:spPr>
          <a:xfrm>
            <a:off x="6651174" y="4800600"/>
            <a:ext cx="71628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Book Antiqua" pitchFamily="18" charset="0"/>
            </a:endParaRPr>
          </a:p>
        </p:txBody>
      </p:sp>
      <p:sp>
        <p:nvSpPr>
          <p:cNvPr id="8" name="TextBox 7"/>
          <p:cNvSpPr txBox="1"/>
          <p:nvPr/>
        </p:nvSpPr>
        <p:spPr>
          <a:xfrm>
            <a:off x="7239000" y="5181601"/>
            <a:ext cx="6330043" cy="685800"/>
          </a:xfrm>
          <a:prstGeom prst="rect">
            <a:avLst/>
          </a:prstGeom>
          <a:noFill/>
        </p:spPr>
        <p:txBody>
          <a:bodyPr wrap="square" rtlCol="0">
            <a:prstTxWarp prst="textPlain">
              <a:avLst/>
            </a:prstTxWarp>
            <a:spAutoFit/>
          </a:bodyPr>
          <a:lstStyle/>
          <a:p>
            <a:r>
              <a:rPr lang="en-US" b="1" dirty="0">
                <a:latin typeface="Book Antiqua" pitchFamily="18" charset="0"/>
              </a:rPr>
              <a:t>Be prepared so that</a:t>
            </a:r>
            <a:r>
              <a:rPr lang="en-US" b="1" dirty="0" smtClean="0">
                <a:latin typeface="Book Antiqua" pitchFamily="18" charset="0"/>
              </a:rPr>
              <a:t>________________</a:t>
            </a:r>
            <a:endParaRPr lang="en-US" dirty="0"/>
          </a:p>
        </p:txBody>
      </p:sp>
    </p:spTree>
    <p:extLst>
      <p:ext uri="{BB962C8B-B14F-4D97-AF65-F5344CB8AC3E}">
        <p14:creationId xmlns:p14="http://schemas.microsoft.com/office/powerpoint/2010/main" xmlns="" val="400536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800600" y="762000"/>
            <a:ext cx="3733800" cy="762000"/>
          </a:xfrm>
          <a:prstGeom prst="rect">
            <a:avLst/>
          </a:prstGeom>
          <a:noFill/>
        </p:spPr>
        <p:txBody>
          <a:bodyPr wrap="square" rtlCol="0">
            <a:prstTxWarp prst="textPlain">
              <a:avLst/>
            </a:prstTxWarp>
            <a:spAutoFit/>
          </a:bodyPr>
          <a:lstStyle/>
          <a:p>
            <a:r>
              <a:rPr lang="en-US" b="1" u="sng" dirty="0" smtClean="0">
                <a:latin typeface="Book Antiqua" pitchFamily="18" charset="0"/>
              </a:rPr>
              <a:t>Activities</a:t>
            </a:r>
            <a:endParaRPr lang="en-US" b="1" u="sng" dirty="0">
              <a:latin typeface="Book Antiqua" pitchFamily="18" charset="0"/>
            </a:endParaRPr>
          </a:p>
        </p:txBody>
      </p:sp>
      <p:sp>
        <p:nvSpPr>
          <p:cNvPr id="3" name="TextBox 2"/>
          <p:cNvSpPr txBox="1"/>
          <p:nvPr/>
        </p:nvSpPr>
        <p:spPr>
          <a:xfrm>
            <a:off x="990600" y="1981200"/>
            <a:ext cx="12268200" cy="3352800"/>
          </a:xfrm>
          <a:prstGeom prst="rect">
            <a:avLst/>
          </a:prstGeom>
          <a:noFill/>
        </p:spPr>
        <p:txBody>
          <a:bodyPr wrap="square" rtlCol="0">
            <a:prstTxWarp prst="textPlain">
              <a:avLst/>
            </a:prstTxWarp>
            <a:spAutoFit/>
          </a:bodyPr>
          <a:lstStyle/>
          <a:p>
            <a:pPr marL="457200" indent="-457200">
              <a:buAutoNum type="arabicPeriod"/>
            </a:pPr>
            <a:r>
              <a:rPr lang="en-US" b="1" dirty="0" smtClean="0">
                <a:latin typeface="Book Antiqua" pitchFamily="18" charset="0"/>
              </a:rPr>
              <a:t>The farmers sow good seeds so that ________________________________</a:t>
            </a:r>
          </a:p>
          <a:p>
            <a:pPr marL="457200" indent="-457200">
              <a:buAutoNum type="arabicPeriod"/>
            </a:pPr>
            <a:r>
              <a:rPr lang="en-US" b="1" dirty="0" smtClean="0">
                <a:latin typeface="Book Antiqua" pitchFamily="18" charset="0"/>
              </a:rPr>
              <a:t>He walked fast in order that_______________________________________</a:t>
            </a:r>
          </a:p>
          <a:p>
            <a:pPr marL="457200" indent="-457200">
              <a:buAutoNum type="arabicPeriod"/>
            </a:pPr>
            <a:r>
              <a:rPr lang="en-US" b="1" dirty="0" smtClean="0">
                <a:latin typeface="Book Antiqua" pitchFamily="18" charset="0"/>
              </a:rPr>
              <a:t>We eat vegetables so that__________________________________________</a:t>
            </a:r>
          </a:p>
          <a:p>
            <a:pPr marL="457200" indent="-457200">
              <a:buAutoNum type="arabicPeriod"/>
            </a:pPr>
            <a:r>
              <a:rPr lang="en-US" b="1" dirty="0" smtClean="0">
                <a:latin typeface="Book Antiqua" pitchFamily="18" charset="0"/>
              </a:rPr>
              <a:t>They play well in order that_______________________________________</a:t>
            </a:r>
          </a:p>
          <a:p>
            <a:pPr marL="457200" indent="-457200">
              <a:buAutoNum type="arabicPeriod"/>
            </a:pPr>
            <a:r>
              <a:rPr lang="en-US" b="1" dirty="0" smtClean="0">
                <a:latin typeface="Book Antiqua" pitchFamily="18" charset="0"/>
              </a:rPr>
              <a:t>He was so weak that______________________________________________</a:t>
            </a:r>
            <a:endParaRPr lang="en-US" b="1" dirty="0">
              <a:latin typeface="Book Antiqua" pitchFamily="18" charset="0"/>
            </a:endParaRPr>
          </a:p>
        </p:txBody>
      </p:sp>
    </p:spTree>
    <p:extLst>
      <p:ext uri="{BB962C8B-B14F-4D97-AF65-F5344CB8AC3E}">
        <p14:creationId xmlns:p14="http://schemas.microsoft.com/office/powerpoint/2010/main" xmlns="" val="40053634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6019800"/>
            <a:ext cx="13716000" cy="180992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14800" y="270048"/>
            <a:ext cx="4953000" cy="857194"/>
          </a:xfrm>
          <a:prstGeom prst="rect">
            <a:avLst/>
          </a:prstGeom>
          <a:noFill/>
          <a:ln>
            <a:noFill/>
          </a:ln>
        </p:spPr>
        <p:txBody>
          <a:bodyPr wrap="square" rtlCol="0">
            <a:prstTxWarp prst="textPlain">
              <a:avLst/>
            </a:prstTxWarp>
            <a:spAutoFit/>
          </a:bodyPr>
          <a:lstStyle/>
          <a:p>
            <a:r>
              <a:rPr lang="en-US" b="1" u="sng" dirty="0" smtClean="0">
                <a:solidFill>
                  <a:schemeClr val="bg1"/>
                </a:solidFill>
                <a:latin typeface="Book Antiqua" pitchFamily="18" charset="0"/>
              </a:rPr>
              <a:t>Completing item -5</a:t>
            </a:r>
            <a:endParaRPr lang="en-US" b="1" u="sng" dirty="0">
              <a:solidFill>
                <a:schemeClr val="bg1"/>
              </a:solidFill>
              <a:latin typeface="Book Antiqua" pitchFamily="18" charset="0"/>
            </a:endParaRPr>
          </a:p>
        </p:txBody>
      </p:sp>
      <p:sp>
        <p:nvSpPr>
          <p:cNvPr id="3" name="TextBox 2"/>
          <p:cNvSpPr txBox="1"/>
          <p:nvPr/>
        </p:nvSpPr>
        <p:spPr>
          <a:xfrm>
            <a:off x="2286000" y="1127242"/>
            <a:ext cx="8382000" cy="701558"/>
          </a:xfrm>
          <a:prstGeom prst="rect">
            <a:avLst/>
          </a:prstGeom>
          <a:noFill/>
          <a:ln>
            <a:noFill/>
          </a:ln>
        </p:spPr>
        <p:txBody>
          <a:bodyPr wrap="square" rtlCol="0">
            <a:prstTxWarp prst="textPlain">
              <a:avLst/>
            </a:prstTxWarp>
            <a:spAutoFit/>
          </a:bodyPr>
          <a:lstStyle/>
          <a:p>
            <a:r>
              <a:rPr lang="en-US" b="1" dirty="0" smtClean="0">
                <a:solidFill>
                  <a:schemeClr val="bg1"/>
                </a:solidFill>
                <a:latin typeface="Book Antiqua" pitchFamily="18" charset="0"/>
              </a:rPr>
              <a:t>Use of ‘provided/provided that/providing that</a:t>
            </a:r>
            <a:r>
              <a:rPr lang="en-US" b="1" dirty="0">
                <a:solidFill>
                  <a:schemeClr val="bg1"/>
                </a:solidFill>
                <a:latin typeface="Book Antiqua" pitchFamily="18" charset="0"/>
              </a:rPr>
              <a:t> </a:t>
            </a:r>
            <a:r>
              <a:rPr lang="en-US" b="1" dirty="0" smtClean="0">
                <a:solidFill>
                  <a:schemeClr val="bg1"/>
                </a:solidFill>
                <a:latin typeface="Book Antiqua" pitchFamily="18" charset="0"/>
              </a:rPr>
              <a:t> </a:t>
            </a:r>
            <a:endParaRPr lang="en-US" b="1" dirty="0">
              <a:solidFill>
                <a:schemeClr val="bg1"/>
              </a:solidFill>
              <a:latin typeface="Book Antiqua" pitchFamily="18" charset="0"/>
            </a:endParaRPr>
          </a:p>
        </p:txBody>
      </p:sp>
      <p:sp>
        <p:nvSpPr>
          <p:cNvPr id="4" name="TextBox 3"/>
          <p:cNvSpPr txBox="1"/>
          <p:nvPr/>
        </p:nvSpPr>
        <p:spPr>
          <a:xfrm>
            <a:off x="609600" y="2356122"/>
            <a:ext cx="8991601" cy="842976"/>
          </a:xfrm>
          <a:prstGeom prst="rect">
            <a:avLst/>
          </a:prstGeom>
          <a:noFill/>
          <a:ln>
            <a:noFill/>
          </a:ln>
        </p:spPr>
        <p:txBody>
          <a:bodyPr wrap="square" rtlCol="0">
            <a:prstTxWarp prst="textPlain">
              <a:avLst/>
            </a:prstTxWarp>
            <a:spAutoFit/>
          </a:bodyPr>
          <a:lstStyle/>
          <a:p>
            <a:r>
              <a:rPr lang="en-US" sz="2800" b="1" dirty="0" smtClean="0">
                <a:solidFill>
                  <a:schemeClr val="bg1"/>
                </a:solidFill>
                <a:latin typeface="Book Antiqua" pitchFamily="18" charset="0"/>
              </a:rPr>
              <a:t>The plane will take off in time provided</a:t>
            </a:r>
            <a:endParaRPr lang="en-US" sz="2800" b="1" dirty="0">
              <a:solidFill>
                <a:schemeClr val="bg1"/>
              </a:solidFill>
              <a:latin typeface="Book Antiqua" pitchFamily="18" charset="0"/>
            </a:endParaRPr>
          </a:p>
        </p:txBody>
      </p:sp>
      <p:sp>
        <p:nvSpPr>
          <p:cNvPr id="5" name="TextBox 4"/>
          <p:cNvSpPr txBox="1"/>
          <p:nvPr/>
        </p:nvSpPr>
        <p:spPr>
          <a:xfrm>
            <a:off x="9677400" y="2362200"/>
            <a:ext cx="3784642" cy="838200"/>
          </a:xfrm>
          <a:prstGeom prst="rect">
            <a:avLst/>
          </a:prstGeom>
          <a:noFill/>
          <a:ln>
            <a:noFill/>
          </a:ln>
        </p:spPr>
        <p:txBody>
          <a:bodyPr wrap="square" rtlCol="0">
            <a:prstTxWarp prst="textPlain">
              <a:avLst/>
            </a:prstTxWarp>
            <a:spAutoFit/>
          </a:bodyPr>
          <a:lstStyle/>
          <a:p>
            <a:r>
              <a:rPr lang="en-US" sz="2000" b="1" u="sng" dirty="0" smtClean="0">
                <a:solidFill>
                  <a:schemeClr val="bg1"/>
                </a:solidFill>
                <a:latin typeface="Book Antiqua" pitchFamily="18" charset="0"/>
              </a:rPr>
              <a:t>weather is good.</a:t>
            </a:r>
            <a:endParaRPr lang="en-US" sz="2000" b="1" u="sng" dirty="0">
              <a:solidFill>
                <a:schemeClr val="bg1"/>
              </a:solidFill>
              <a:latin typeface="Book Antiqua" pitchFamily="18" charset="0"/>
            </a:endParaRPr>
          </a:p>
        </p:txBody>
      </p:sp>
      <p:sp>
        <p:nvSpPr>
          <p:cNvPr id="9" name="TextBox 8"/>
          <p:cNvSpPr txBox="1"/>
          <p:nvPr/>
        </p:nvSpPr>
        <p:spPr>
          <a:xfrm>
            <a:off x="2895600" y="3352800"/>
            <a:ext cx="8305800" cy="1600200"/>
          </a:xfrm>
          <a:prstGeom prst="rect">
            <a:avLst/>
          </a:prstGeom>
          <a:noFill/>
        </p:spPr>
        <p:txBody>
          <a:bodyPr wrap="square" rtlCol="0">
            <a:prstTxWarp prst="textPlain">
              <a:avLst/>
            </a:prstTxWarp>
            <a:spAutoFit/>
          </a:bodyPr>
          <a:lstStyle/>
          <a:p>
            <a:r>
              <a:rPr lang="en-US" b="1" dirty="0" smtClean="0">
                <a:solidFill>
                  <a:srgbClr val="FFFF00"/>
                </a:solidFill>
                <a:latin typeface="Book Antiqua" pitchFamily="18" charset="0"/>
              </a:rPr>
              <a:t>Normally present indefinite tense is used </a:t>
            </a:r>
          </a:p>
          <a:p>
            <a:r>
              <a:rPr lang="en-US" b="1" dirty="0" smtClean="0">
                <a:solidFill>
                  <a:srgbClr val="FFFF00"/>
                </a:solidFill>
                <a:latin typeface="Book Antiqua" pitchFamily="18" charset="0"/>
              </a:rPr>
              <a:t>after provided/provided that/providing that</a:t>
            </a:r>
            <a:endParaRPr lang="en-US" b="1" dirty="0">
              <a:solidFill>
                <a:srgbClr val="FFFF00"/>
              </a:solidFill>
              <a:latin typeface="Book Antiqua" pitchFamily="18" charset="0"/>
            </a:endParaRPr>
          </a:p>
        </p:txBody>
      </p:sp>
      <p:sp>
        <p:nvSpPr>
          <p:cNvPr id="10" name="TextBox 9"/>
          <p:cNvSpPr txBox="1"/>
          <p:nvPr/>
        </p:nvSpPr>
        <p:spPr>
          <a:xfrm>
            <a:off x="1981200" y="6096000"/>
            <a:ext cx="9448800" cy="1733729"/>
          </a:xfrm>
          <a:prstGeom prst="rect">
            <a:avLst/>
          </a:prstGeom>
          <a:noFill/>
        </p:spPr>
        <p:txBody>
          <a:bodyPr wrap="square" rtlCol="0">
            <a:prstTxWarp prst="textPlain">
              <a:avLst/>
            </a:prstTxWarp>
            <a:spAutoFit/>
          </a:bodyPr>
          <a:lstStyle/>
          <a:p>
            <a:pPr algn="ctr"/>
            <a:r>
              <a:rPr lang="en-US" b="1" dirty="0" smtClean="0">
                <a:ln w="18000">
                  <a:solidFill>
                    <a:schemeClr val="accent2">
                      <a:lumMod val="50000"/>
                    </a:schemeClr>
                  </a:solidFill>
                  <a:prstDash val="solid"/>
                  <a:miter lim="800000"/>
                </a:ln>
                <a:solidFill>
                  <a:sysClr val="windowText" lastClr="000000"/>
                </a:solidFill>
                <a:effectLst>
                  <a:outerShdw blurRad="25500" dist="23000" dir="7020000" algn="tl">
                    <a:srgbClr val="000000">
                      <a:alpha val="50000"/>
                    </a:srgbClr>
                  </a:outerShdw>
                </a:effectLst>
                <a:latin typeface="Book Antiqua" pitchFamily="18" charset="0"/>
              </a:rPr>
              <a:t>Formation: </a:t>
            </a:r>
          </a:p>
          <a:p>
            <a:pPr algn="ctr"/>
            <a:r>
              <a:rPr lang="en-US" b="1" dirty="0" smtClean="0">
                <a:ln w="18000">
                  <a:solidFill>
                    <a:schemeClr val="accent2">
                      <a:lumMod val="50000"/>
                    </a:schemeClr>
                  </a:solidFill>
                  <a:prstDash val="solid"/>
                  <a:miter lim="800000"/>
                </a:ln>
                <a:solidFill>
                  <a:sysClr val="windowText" lastClr="000000"/>
                </a:solidFill>
                <a:effectLst>
                  <a:outerShdw blurRad="25500" dist="23000" dir="7020000" algn="tl">
                    <a:srgbClr val="000000">
                      <a:alpha val="50000"/>
                    </a:srgbClr>
                  </a:outerShdw>
                </a:effectLst>
                <a:latin typeface="Book Antiqua" pitchFamily="18" charset="0"/>
              </a:rPr>
              <a:t>Future indefinite tense + provided/provided </a:t>
            </a:r>
          </a:p>
          <a:p>
            <a:pPr algn="ctr"/>
            <a:r>
              <a:rPr lang="en-US" b="1" dirty="0" smtClean="0">
                <a:ln w="18000">
                  <a:solidFill>
                    <a:schemeClr val="accent2">
                      <a:lumMod val="50000"/>
                    </a:schemeClr>
                  </a:solidFill>
                  <a:prstDash val="solid"/>
                  <a:miter lim="800000"/>
                </a:ln>
                <a:solidFill>
                  <a:sysClr val="windowText" lastClr="000000"/>
                </a:solidFill>
                <a:effectLst>
                  <a:outerShdw blurRad="25500" dist="23000" dir="7020000" algn="tl">
                    <a:srgbClr val="000000">
                      <a:alpha val="50000"/>
                    </a:srgbClr>
                  </a:outerShdw>
                </a:effectLst>
                <a:latin typeface="Book Antiqua" pitchFamily="18" charset="0"/>
              </a:rPr>
              <a:t>that/providing that + present indefinite tense</a:t>
            </a:r>
            <a:endParaRPr lang="en-US" b="1" dirty="0">
              <a:ln w="18000">
                <a:solidFill>
                  <a:schemeClr val="accent2">
                    <a:lumMod val="50000"/>
                  </a:schemeClr>
                </a:solidFill>
                <a:prstDash val="solid"/>
                <a:miter lim="800000"/>
              </a:ln>
              <a:solidFill>
                <a:sysClr val="windowText" lastClr="000000"/>
              </a:solidFill>
              <a:effectLst>
                <a:outerShdw blurRad="25500" dist="23000" dir="7020000" algn="tl">
                  <a:srgbClr val="000000">
                    <a:alpha val="50000"/>
                  </a:srgbClr>
                </a:outerShdw>
              </a:effectLst>
              <a:latin typeface="Book Antiqua"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7301" y="1132685"/>
            <a:ext cx="1553300" cy="721957"/>
          </a:xfrm>
          <a:prstGeom prst="rect">
            <a:avLst/>
          </a:prstGeom>
        </p:spPr>
      </p:pic>
    </p:spTree>
    <p:extLst>
      <p:ext uri="{BB962C8B-B14F-4D97-AF65-F5344CB8AC3E}">
        <p14:creationId xmlns:p14="http://schemas.microsoft.com/office/powerpoint/2010/main" xmlns="" val="19160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00600" y="990600"/>
            <a:ext cx="3733800" cy="762000"/>
          </a:xfrm>
          <a:prstGeom prst="rect">
            <a:avLst/>
          </a:prstGeom>
          <a:noFill/>
        </p:spPr>
        <p:txBody>
          <a:bodyPr wrap="square" rtlCol="0">
            <a:prstTxWarp prst="textPlain">
              <a:avLst/>
            </a:prstTxWarp>
            <a:spAutoFit/>
          </a:bodyPr>
          <a:lstStyle/>
          <a:p>
            <a:r>
              <a:rPr lang="en-US" b="1" u="sng" dirty="0" smtClean="0">
                <a:latin typeface="Book Antiqua" pitchFamily="18" charset="0"/>
              </a:rPr>
              <a:t>Activities</a:t>
            </a:r>
            <a:endParaRPr lang="en-US" b="1" u="sng" dirty="0">
              <a:latin typeface="Book Antiqua" pitchFamily="18" charset="0"/>
            </a:endParaRPr>
          </a:p>
        </p:txBody>
      </p:sp>
      <p:sp>
        <p:nvSpPr>
          <p:cNvPr id="3" name="TextBox 2"/>
          <p:cNvSpPr txBox="1"/>
          <p:nvPr/>
        </p:nvSpPr>
        <p:spPr>
          <a:xfrm>
            <a:off x="990600" y="2209800"/>
            <a:ext cx="12268200" cy="3352800"/>
          </a:xfrm>
          <a:prstGeom prst="rect">
            <a:avLst/>
          </a:prstGeom>
          <a:noFill/>
        </p:spPr>
        <p:txBody>
          <a:bodyPr wrap="square" rtlCol="0">
            <a:prstTxWarp prst="textPlain">
              <a:avLst/>
            </a:prstTxWarp>
            <a:spAutoFit/>
          </a:bodyPr>
          <a:lstStyle/>
          <a:p>
            <a:pPr marL="457200" indent="-457200">
              <a:buAutoNum type="arabicPeriod"/>
            </a:pPr>
            <a:r>
              <a:rPr lang="en-US" b="1" dirty="0" smtClean="0">
                <a:latin typeface="Book Antiqua" pitchFamily="18" charset="0"/>
              </a:rPr>
              <a:t>I will go to London provided that_______________________________________</a:t>
            </a:r>
          </a:p>
          <a:p>
            <a:pPr marL="457200" indent="-457200">
              <a:buAutoNum type="arabicPeriod"/>
            </a:pPr>
            <a:r>
              <a:rPr lang="en-US" b="1" dirty="0" smtClean="0">
                <a:latin typeface="Book Antiqua" pitchFamily="18" charset="0"/>
              </a:rPr>
              <a:t>They will play well provided that_______________________________________</a:t>
            </a:r>
          </a:p>
          <a:p>
            <a:pPr marL="457200" indent="-457200">
              <a:buAutoNum type="arabicPeriod"/>
            </a:pPr>
            <a:r>
              <a:rPr lang="en-US" b="1" dirty="0" smtClean="0">
                <a:latin typeface="Book Antiqua" pitchFamily="18" charset="0"/>
              </a:rPr>
              <a:t>I will take umbrella providing that______________________________________</a:t>
            </a:r>
          </a:p>
          <a:p>
            <a:pPr marL="457200" indent="-457200">
              <a:buAutoNum type="arabicPeriod"/>
            </a:pPr>
            <a:r>
              <a:rPr lang="en-US" b="1" dirty="0" smtClean="0">
                <a:latin typeface="Book Antiqua" pitchFamily="18" charset="0"/>
              </a:rPr>
              <a:t>He will wait for me provided___________________________________________</a:t>
            </a:r>
          </a:p>
          <a:p>
            <a:pPr marL="457200" indent="-457200">
              <a:buAutoNum type="arabicPeriod"/>
            </a:pPr>
            <a:r>
              <a:rPr lang="en-US" b="1" dirty="0" smtClean="0">
                <a:latin typeface="Book Antiqua" pitchFamily="18" charset="0"/>
              </a:rPr>
              <a:t>He will shine in life provided that______________________________________</a:t>
            </a:r>
            <a:endParaRPr lang="en-US" b="1" dirty="0">
              <a:latin typeface="Book Antiqua" pitchFamily="18" charset="0"/>
            </a:endParaRPr>
          </a:p>
        </p:txBody>
      </p:sp>
    </p:spTree>
    <p:extLst>
      <p:ext uri="{BB962C8B-B14F-4D97-AF65-F5344CB8AC3E}">
        <p14:creationId xmlns:p14="http://schemas.microsoft.com/office/powerpoint/2010/main" xmlns="" val="162906384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4000" b="-54000"/>
          </a:stretch>
        </a:blipFill>
        <a:effectLst/>
      </p:bgPr>
    </p:bg>
    <p:spTree>
      <p:nvGrpSpPr>
        <p:cNvPr id="1" name=""/>
        <p:cNvGrpSpPr/>
        <p:nvPr/>
      </p:nvGrpSpPr>
      <p:grpSpPr>
        <a:xfrm>
          <a:off x="0" y="0"/>
          <a:ext cx="0" cy="0"/>
          <a:chOff x="0" y="0"/>
          <a:chExt cx="0" cy="0"/>
        </a:xfrm>
      </p:grpSpPr>
      <p:sp>
        <p:nvSpPr>
          <p:cNvPr id="9" name="Rectangle 8"/>
          <p:cNvSpPr/>
          <p:nvPr/>
        </p:nvSpPr>
        <p:spPr>
          <a:xfrm>
            <a:off x="0" y="4495800"/>
            <a:ext cx="13716000"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FFFF00"/>
              </a:solidFill>
            </a:endParaRPr>
          </a:p>
        </p:txBody>
      </p:sp>
      <p:sp>
        <p:nvSpPr>
          <p:cNvPr id="2" name="TextBox 1"/>
          <p:cNvSpPr txBox="1"/>
          <p:nvPr/>
        </p:nvSpPr>
        <p:spPr>
          <a:xfrm>
            <a:off x="990600" y="327825"/>
            <a:ext cx="5257800" cy="872952"/>
          </a:xfrm>
          <a:prstGeom prst="rect">
            <a:avLst/>
          </a:prstGeom>
          <a:noFill/>
          <a:ln>
            <a:noFill/>
          </a:ln>
        </p:spPr>
        <p:txBody>
          <a:bodyPr wrap="square" rtlCol="0">
            <a:prstTxWarp prst="textPlain">
              <a:avLst/>
            </a:prstTxWarp>
            <a:spAutoFit/>
          </a:bodyPr>
          <a:lstStyle/>
          <a:p>
            <a:r>
              <a:rPr lang="en-US" b="1" u="sng" dirty="0" smtClean="0">
                <a:solidFill>
                  <a:srgbClr val="5A0648"/>
                </a:solidFill>
                <a:latin typeface="Book Antiqua" pitchFamily="18" charset="0"/>
              </a:rPr>
              <a:t>Completing item -6</a:t>
            </a:r>
            <a:endParaRPr lang="en-US" b="1" u="sng" dirty="0">
              <a:solidFill>
                <a:srgbClr val="5A0648"/>
              </a:solidFill>
              <a:latin typeface="Book Antiqua" pitchFamily="18" charset="0"/>
            </a:endParaRPr>
          </a:p>
        </p:txBody>
      </p:sp>
      <p:sp>
        <p:nvSpPr>
          <p:cNvPr id="3" name="TextBox 2"/>
          <p:cNvSpPr txBox="1"/>
          <p:nvPr/>
        </p:nvSpPr>
        <p:spPr>
          <a:xfrm>
            <a:off x="1676400" y="1524000"/>
            <a:ext cx="3352800" cy="609600"/>
          </a:xfrm>
          <a:prstGeom prst="rect">
            <a:avLst/>
          </a:prstGeom>
          <a:noFill/>
          <a:ln>
            <a:noFill/>
          </a:ln>
        </p:spPr>
        <p:txBody>
          <a:bodyPr wrap="square" rtlCol="0">
            <a:prstTxWarp prst="textPlain">
              <a:avLst/>
            </a:prstTxWarp>
            <a:spAutoFit/>
          </a:bodyPr>
          <a:lstStyle/>
          <a:p>
            <a:r>
              <a:rPr lang="en-US" b="1" dirty="0" smtClean="0">
                <a:solidFill>
                  <a:srgbClr val="002060"/>
                </a:solidFill>
                <a:latin typeface="Book Antiqua" pitchFamily="18" charset="0"/>
              </a:rPr>
              <a:t>Use of ‘lest’.</a:t>
            </a:r>
            <a:endParaRPr lang="en-US" b="1" dirty="0">
              <a:solidFill>
                <a:srgbClr val="002060"/>
              </a:solidFill>
              <a:latin typeface="Book Antiqua" pitchFamily="18" charset="0"/>
            </a:endParaRPr>
          </a:p>
        </p:txBody>
      </p:sp>
      <p:sp>
        <p:nvSpPr>
          <p:cNvPr id="5" name="TextBox 4"/>
          <p:cNvSpPr txBox="1"/>
          <p:nvPr/>
        </p:nvSpPr>
        <p:spPr>
          <a:xfrm>
            <a:off x="5486400" y="2721114"/>
            <a:ext cx="7772400" cy="707886"/>
          </a:xfrm>
          <a:prstGeom prst="rect">
            <a:avLst/>
          </a:prstGeom>
          <a:noFill/>
          <a:ln>
            <a:noFill/>
          </a:ln>
        </p:spPr>
        <p:txBody>
          <a:bodyPr wrap="square" rtlCol="0">
            <a:prstTxWarp prst="textPlain">
              <a:avLst/>
            </a:prstTxWarp>
            <a:spAutoFit/>
          </a:bodyPr>
          <a:lstStyle/>
          <a:p>
            <a:r>
              <a:rPr lang="en-US" sz="4000" b="1" dirty="0" smtClean="0">
                <a:solidFill>
                  <a:srgbClr val="FFFF00"/>
                </a:solidFill>
                <a:latin typeface="Book Antiqua" pitchFamily="18" charset="0"/>
              </a:rPr>
              <a:t> he should/might reach  in time</a:t>
            </a:r>
            <a:endParaRPr lang="en-US" sz="4000" b="1" dirty="0">
              <a:solidFill>
                <a:srgbClr val="FFFF00"/>
              </a:solidFill>
              <a:latin typeface="Book Antiqua" pitchFamily="18" charset="0"/>
            </a:endParaRPr>
          </a:p>
        </p:txBody>
      </p:sp>
      <p:sp>
        <p:nvSpPr>
          <p:cNvPr id="6" name="TextBox 5"/>
          <p:cNvSpPr txBox="1"/>
          <p:nvPr/>
        </p:nvSpPr>
        <p:spPr>
          <a:xfrm>
            <a:off x="609600" y="2644914"/>
            <a:ext cx="12801600" cy="707886"/>
          </a:xfrm>
          <a:prstGeom prst="rect">
            <a:avLst/>
          </a:prstGeom>
          <a:noFill/>
        </p:spPr>
        <p:txBody>
          <a:bodyPr wrap="square" rtlCol="0">
            <a:prstTxWarp prst="textPlain">
              <a:avLst/>
            </a:prstTxWarp>
            <a:spAutoFit/>
          </a:bodyPr>
          <a:lstStyle/>
          <a:p>
            <a:r>
              <a:rPr lang="en-US" b="1" dirty="0" smtClean="0">
                <a:solidFill>
                  <a:srgbClr val="FFFF00"/>
                </a:solidFill>
                <a:latin typeface="Book Antiqua" pitchFamily="18" charset="0"/>
              </a:rPr>
              <a:t>He walks fast lest_________________________.</a:t>
            </a:r>
            <a:endParaRPr lang="en-US" b="1" dirty="0">
              <a:solidFill>
                <a:srgbClr val="FFFF00"/>
              </a:solidFill>
              <a:latin typeface="Book Antiqua" pitchFamily="18" charset="0"/>
            </a:endParaRPr>
          </a:p>
        </p:txBody>
      </p:sp>
      <p:sp>
        <p:nvSpPr>
          <p:cNvPr id="4" name="TextBox 3"/>
          <p:cNvSpPr txBox="1"/>
          <p:nvPr/>
        </p:nvSpPr>
        <p:spPr>
          <a:xfrm>
            <a:off x="609600" y="3886200"/>
            <a:ext cx="12496800" cy="609600"/>
          </a:xfrm>
          <a:prstGeom prst="rect">
            <a:avLst/>
          </a:prstGeom>
          <a:noFill/>
        </p:spPr>
        <p:txBody>
          <a:bodyPr wrap="square" rtlCol="0">
            <a:prstTxWarp prst="textPlain">
              <a:avLst/>
            </a:prstTxWarp>
            <a:spAutoFit/>
          </a:bodyPr>
          <a:lstStyle/>
          <a:p>
            <a:r>
              <a:rPr lang="en-US" b="1" dirty="0" smtClean="0">
                <a:solidFill>
                  <a:srgbClr val="FFFF00"/>
                </a:solidFill>
                <a:latin typeface="Book Antiqua" pitchFamily="18" charset="0"/>
              </a:rPr>
              <a:t>Structure: Assertive sentence + lest + subject + should/might + V</a:t>
            </a:r>
            <a:r>
              <a:rPr lang="en-US" b="1" baseline="-25000" dirty="0" smtClean="0">
                <a:solidFill>
                  <a:srgbClr val="FFFF00"/>
                </a:solidFill>
                <a:latin typeface="Book Antiqua" pitchFamily="18" charset="0"/>
              </a:rPr>
              <a:t>1</a:t>
            </a:r>
            <a:r>
              <a:rPr lang="en-US" b="1" dirty="0" smtClean="0">
                <a:solidFill>
                  <a:srgbClr val="FFFF00"/>
                </a:solidFill>
                <a:latin typeface="Book Antiqua" pitchFamily="18" charset="0"/>
              </a:rPr>
              <a:t> + extension.</a:t>
            </a:r>
            <a:endParaRPr lang="en-US" b="1" dirty="0">
              <a:solidFill>
                <a:srgbClr val="FFFF00"/>
              </a:solidFill>
              <a:latin typeface="Book Antiqua" pitchFamily="18" charset="0"/>
            </a:endParaRPr>
          </a:p>
        </p:txBody>
      </p:sp>
      <p:sp>
        <p:nvSpPr>
          <p:cNvPr id="7" name="Right Arrow 6"/>
          <p:cNvSpPr/>
          <p:nvPr/>
        </p:nvSpPr>
        <p:spPr>
          <a:xfrm>
            <a:off x="604157" y="4713514"/>
            <a:ext cx="3009900" cy="2895600"/>
          </a:xfrm>
          <a:prstGeom prst="rightArrow">
            <a:avLst>
              <a:gd name="adj1" fmla="val 50000"/>
              <a:gd name="adj2" fmla="val 34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Book Antiqua" pitchFamily="18" charset="0"/>
              </a:rPr>
              <a:t>Complete the sentences</a:t>
            </a:r>
            <a:endParaRPr lang="en-US" sz="2800" b="1" dirty="0">
              <a:solidFill>
                <a:srgbClr val="002060"/>
              </a:solidFill>
              <a:latin typeface="Book Antiqua" pitchFamily="18" charset="0"/>
            </a:endParaRPr>
          </a:p>
        </p:txBody>
      </p:sp>
      <p:sp>
        <p:nvSpPr>
          <p:cNvPr id="8" name="TextBox 7"/>
          <p:cNvSpPr txBox="1"/>
          <p:nvPr/>
        </p:nvSpPr>
        <p:spPr>
          <a:xfrm>
            <a:off x="3810000" y="4904014"/>
            <a:ext cx="8839200" cy="2514600"/>
          </a:xfrm>
          <a:prstGeom prst="rect">
            <a:avLst/>
          </a:prstGeom>
          <a:noFill/>
        </p:spPr>
        <p:txBody>
          <a:bodyPr wrap="square" rtlCol="0">
            <a:prstTxWarp prst="textPlain">
              <a:avLst/>
            </a:prstTxWarp>
            <a:spAutoFit/>
          </a:bodyPr>
          <a:lstStyle/>
          <a:p>
            <a:pPr marL="457200" indent="-457200">
              <a:buAutoNum type="arabicPeriod"/>
            </a:pPr>
            <a:r>
              <a:rPr lang="en-US" b="1" dirty="0" smtClean="0">
                <a:solidFill>
                  <a:srgbClr val="002060"/>
                </a:solidFill>
                <a:latin typeface="Book Antiqua" pitchFamily="18" charset="0"/>
              </a:rPr>
              <a:t>He ran away fast lest _________________________</a:t>
            </a:r>
          </a:p>
          <a:p>
            <a:pPr marL="457200" indent="-457200">
              <a:buAutoNum type="arabicPeriod"/>
            </a:pPr>
            <a:r>
              <a:rPr lang="en-US" b="1" dirty="0" smtClean="0">
                <a:solidFill>
                  <a:srgbClr val="002060"/>
                </a:solidFill>
                <a:latin typeface="Book Antiqua" pitchFamily="18" charset="0"/>
              </a:rPr>
              <a:t>Read diligently lest___________________________</a:t>
            </a:r>
          </a:p>
          <a:p>
            <a:pPr marL="457200" indent="-457200">
              <a:buAutoNum type="arabicPeriod"/>
            </a:pPr>
            <a:r>
              <a:rPr lang="en-US" b="1" dirty="0" smtClean="0">
                <a:solidFill>
                  <a:srgbClr val="002060"/>
                </a:solidFill>
                <a:latin typeface="Book Antiqua" pitchFamily="18" charset="0"/>
              </a:rPr>
              <a:t>The thief ran quickly lest_______________________</a:t>
            </a:r>
          </a:p>
          <a:p>
            <a:pPr marL="457200" indent="-457200">
              <a:buAutoNum type="arabicPeriod"/>
            </a:pPr>
            <a:r>
              <a:rPr lang="en-US" b="1" dirty="0" smtClean="0">
                <a:solidFill>
                  <a:srgbClr val="002060"/>
                </a:solidFill>
                <a:latin typeface="Book Antiqua" pitchFamily="18" charset="0"/>
              </a:rPr>
              <a:t>Go sharp lest________________________________</a:t>
            </a:r>
          </a:p>
          <a:p>
            <a:pPr marL="457200" indent="-457200">
              <a:buAutoNum type="arabicPeriod"/>
            </a:pPr>
            <a:r>
              <a:rPr lang="en-US" b="1" dirty="0" smtClean="0">
                <a:solidFill>
                  <a:srgbClr val="002060"/>
                </a:solidFill>
                <a:latin typeface="Book Antiqua" pitchFamily="18" charset="0"/>
              </a:rPr>
              <a:t>He came to the station quickly lest_______________</a:t>
            </a:r>
            <a:endParaRPr lang="en-US" b="1" dirty="0">
              <a:solidFill>
                <a:srgbClr val="002060"/>
              </a:solidFill>
              <a:latin typeface="Book Antiqua" pitchFamily="18" charset="0"/>
            </a:endParaRPr>
          </a:p>
        </p:txBody>
      </p:sp>
    </p:spTree>
    <p:extLst>
      <p:ext uri="{BB962C8B-B14F-4D97-AF65-F5344CB8AC3E}">
        <p14:creationId xmlns:p14="http://schemas.microsoft.com/office/powerpoint/2010/main" xmlns="" val="10148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p:bldP spid="6" grpId="0"/>
      <p:bldP spid="4"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7239000" y="396900"/>
            <a:ext cx="5257800" cy="872952"/>
          </a:xfrm>
          <a:prstGeom prst="rect">
            <a:avLst/>
          </a:prstGeom>
          <a:noFill/>
          <a:ln>
            <a:noFill/>
          </a:ln>
        </p:spPr>
        <p:txBody>
          <a:bodyPr wrap="square" rtlCol="0">
            <a:prstTxWarp prst="textPlain">
              <a:avLst/>
            </a:prstTxWarp>
            <a:spAutoFit/>
          </a:bodyPr>
          <a:lstStyle/>
          <a:p>
            <a:r>
              <a:rPr lang="en-US" b="1" u="sng" dirty="0" smtClean="0">
                <a:latin typeface="Book Antiqua" pitchFamily="18" charset="0"/>
              </a:rPr>
              <a:t>Completing item -7</a:t>
            </a:r>
            <a:endParaRPr lang="en-US" b="1" u="sng" dirty="0">
              <a:latin typeface="Book Antiqua" pitchFamily="18" charset="0"/>
            </a:endParaRPr>
          </a:p>
        </p:txBody>
      </p:sp>
      <p:sp>
        <p:nvSpPr>
          <p:cNvPr id="3" name="TextBox 2"/>
          <p:cNvSpPr txBox="1"/>
          <p:nvPr/>
        </p:nvSpPr>
        <p:spPr>
          <a:xfrm>
            <a:off x="8093528" y="1415143"/>
            <a:ext cx="3548743" cy="609600"/>
          </a:xfrm>
          <a:prstGeom prst="rect">
            <a:avLst/>
          </a:prstGeom>
          <a:noFill/>
        </p:spPr>
        <p:txBody>
          <a:bodyPr wrap="square" rtlCol="0">
            <a:prstTxWarp prst="textPlain">
              <a:avLst/>
            </a:prstTxWarp>
            <a:spAutoFit/>
          </a:bodyPr>
          <a:lstStyle/>
          <a:p>
            <a:r>
              <a:rPr lang="en-US" b="1" u="sng" dirty="0" smtClean="0">
                <a:solidFill>
                  <a:srgbClr val="C00000"/>
                </a:solidFill>
                <a:latin typeface="Book Antiqua" pitchFamily="18" charset="0"/>
              </a:rPr>
              <a:t>Use of Unless</a:t>
            </a:r>
            <a:endParaRPr lang="en-US" b="1" u="sng" dirty="0">
              <a:solidFill>
                <a:srgbClr val="C00000"/>
              </a:solidFill>
              <a:latin typeface="Book Antiqua" pitchFamily="18" charset="0"/>
            </a:endParaRPr>
          </a:p>
        </p:txBody>
      </p:sp>
      <p:sp>
        <p:nvSpPr>
          <p:cNvPr id="4" name="TextBox 3"/>
          <p:cNvSpPr txBox="1"/>
          <p:nvPr/>
        </p:nvSpPr>
        <p:spPr>
          <a:xfrm>
            <a:off x="7239000" y="2607128"/>
            <a:ext cx="5820757" cy="609600"/>
          </a:xfrm>
          <a:prstGeom prst="rect">
            <a:avLst/>
          </a:prstGeom>
          <a:noFill/>
        </p:spPr>
        <p:txBody>
          <a:bodyPr wrap="square" rtlCol="0">
            <a:prstTxWarp prst="textPlain">
              <a:avLst/>
            </a:prstTxWarp>
            <a:spAutoFit/>
          </a:bodyPr>
          <a:lstStyle/>
          <a:p>
            <a:r>
              <a:rPr lang="en-US" b="1" dirty="0" smtClean="0">
                <a:latin typeface="Book Antiqua" pitchFamily="18" charset="0"/>
              </a:rPr>
              <a:t>Unless you work hard, _____________</a:t>
            </a:r>
            <a:endParaRPr lang="en-US" b="1" dirty="0">
              <a:latin typeface="Book Antiqua" pitchFamily="18" charset="0"/>
            </a:endParaRPr>
          </a:p>
        </p:txBody>
      </p:sp>
      <p:sp>
        <p:nvSpPr>
          <p:cNvPr id="5" name="TextBox 4"/>
          <p:cNvSpPr txBox="1"/>
          <p:nvPr/>
        </p:nvSpPr>
        <p:spPr>
          <a:xfrm>
            <a:off x="10822742" y="2590800"/>
            <a:ext cx="2237015" cy="625928"/>
          </a:xfrm>
          <a:prstGeom prst="rect">
            <a:avLst/>
          </a:prstGeom>
          <a:noFill/>
        </p:spPr>
        <p:txBody>
          <a:bodyPr wrap="square" rtlCol="0">
            <a:prstTxWarp prst="textPlain">
              <a:avLst/>
            </a:prstTxWarp>
            <a:spAutoFit/>
          </a:bodyPr>
          <a:lstStyle/>
          <a:p>
            <a:r>
              <a:rPr lang="en-US" b="1" dirty="0" smtClean="0">
                <a:latin typeface="Book Antiqua" pitchFamily="18" charset="0"/>
              </a:rPr>
              <a:t>you will fail. </a:t>
            </a:r>
            <a:endParaRPr lang="en-US" b="1" dirty="0">
              <a:latin typeface="Book Antiqua" pitchFamily="18" charset="0"/>
            </a:endParaRPr>
          </a:p>
        </p:txBody>
      </p:sp>
      <p:sp>
        <p:nvSpPr>
          <p:cNvPr id="6" name="Down Arrow Callout 5"/>
          <p:cNvSpPr/>
          <p:nvPr/>
        </p:nvSpPr>
        <p:spPr>
          <a:xfrm>
            <a:off x="6934200" y="3429000"/>
            <a:ext cx="6629400" cy="9906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Book Antiqua" pitchFamily="18" charset="0"/>
              </a:rPr>
              <a:t>Complete the following sentences</a:t>
            </a:r>
            <a:endParaRPr lang="en-US" sz="3200" b="1" dirty="0">
              <a:solidFill>
                <a:schemeClr val="tx1"/>
              </a:solidFill>
              <a:latin typeface="Book Antiqua" pitchFamily="18" charset="0"/>
            </a:endParaRPr>
          </a:p>
        </p:txBody>
      </p:sp>
      <p:sp>
        <p:nvSpPr>
          <p:cNvPr id="7" name="TextBox 6"/>
          <p:cNvSpPr txBox="1"/>
          <p:nvPr/>
        </p:nvSpPr>
        <p:spPr>
          <a:xfrm>
            <a:off x="6705600" y="4572000"/>
            <a:ext cx="7162800" cy="2971800"/>
          </a:xfrm>
          <a:prstGeom prst="rect">
            <a:avLst/>
          </a:prstGeom>
          <a:noFill/>
        </p:spPr>
        <p:txBody>
          <a:bodyPr wrap="square" rtlCol="0">
            <a:prstTxWarp prst="textPlain">
              <a:avLst/>
            </a:prstTxWarp>
            <a:spAutoFit/>
          </a:bodyPr>
          <a:lstStyle/>
          <a:p>
            <a:pPr marL="457200" indent="-457200">
              <a:buAutoNum type="arabicPeriod"/>
            </a:pPr>
            <a:r>
              <a:rPr lang="en-US" b="1" dirty="0" smtClean="0">
                <a:latin typeface="Book Antiqua" pitchFamily="18" charset="0"/>
              </a:rPr>
              <a:t>Unless you read attentively,_________________</a:t>
            </a:r>
          </a:p>
          <a:p>
            <a:pPr marL="457200" indent="-457200">
              <a:buAutoNum type="arabicPeriod"/>
            </a:pPr>
            <a:r>
              <a:rPr lang="en-US" b="1" dirty="0" smtClean="0">
                <a:latin typeface="Book Antiqua" pitchFamily="18" charset="0"/>
              </a:rPr>
              <a:t>Unless you start at once,____________________</a:t>
            </a:r>
          </a:p>
          <a:p>
            <a:pPr marL="457200" indent="-457200">
              <a:buAutoNum type="arabicPeriod"/>
            </a:pPr>
            <a:r>
              <a:rPr lang="en-US" b="1" dirty="0" smtClean="0">
                <a:latin typeface="Book Antiqua" pitchFamily="18" charset="0"/>
              </a:rPr>
              <a:t>Come at 8 o’ clock unless___________________</a:t>
            </a:r>
          </a:p>
          <a:p>
            <a:pPr marL="457200" indent="-457200">
              <a:buAutoNum type="arabicPeriod"/>
            </a:pPr>
            <a:r>
              <a:rPr lang="en-US" b="1" dirty="0" smtClean="0">
                <a:latin typeface="Book Antiqua" pitchFamily="18" charset="0"/>
              </a:rPr>
              <a:t>He will not shine unless____________________</a:t>
            </a:r>
          </a:p>
          <a:p>
            <a:pPr marL="457200" indent="-457200">
              <a:buAutoNum type="arabicPeriod"/>
            </a:pPr>
            <a:r>
              <a:rPr lang="en-US" b="1" dirty="0" smtClean="0">
                <a:latin typeface="Book Antiqua" pitchFamily="18" charset="0"/>
              </a:rPr>
              <a:t>Unless you respect others,___________________</a:t>
            </a:r>
            <a:endParaRPr lang="en-US" b="1" dirty="0">
              <a:latin typeface="Book Antiqua" pitchFamily="18" charset="0"/>
            </a:endParaRPr>
          </a:p>
        </p:txBody>
      </p:sp>
    </p:spTree>
    <p:extLst>
      <p:ext uri="{BB962C8B-B14F-4D97-AF65-F5344CB8AC3E}">
        <p14:creationId xmlns:p14="http://schemas.microsoft.com/office/powerpoint/2010/main" xmlns="" val="489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2933700" y="0"/>
            <a:ext cx="10782300" cy="777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pic>
        <p:nvPicPr>
          <p:cNvPr id="1026" name="Picture 2" descr="C:\Users\User\Desktop\Punctuation\approachable-ma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67" y="1905000"/>
            <a:ext cx="3272971"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086600" y="1549400"/>
            <a:ext cx="5334000" cy="762000"/>
          </a:xfrm>
          <a:prstGeom prst="rect">
            <a:avLst/>
          </a:prstGeom>
          <a:noFill/>
        </p:spPr>
        <p:txBody>
          <a:bodyPr wrap="square" rtlCol="0">
            <a:prstTxWarp prst="textPlain">
              <a:avLst/>
            </a:prstTxWarp>
            <a:spAutoFit/>
          </a:bodyPr>
          <a:lstStyle/>
          <a:p>
            <a:r>
              <a:rPr lang="en-US" b="1" dirty="0" smtClean="0">
                <a:latin typeface="Book Antiqua" pitchFamily="18" charset="0"/>
              </a:rPr>
              <a:t>Use of Till/ Until</a:t>
            </a:r>
            <a:endParaRPr lang="en-US" b="1" dirty="0">
              <a:latin typeface="Book Antiqua" pitchFamily="18" charset="0"/>
            </a:endParaRPr>
          </a:p>
        </p:txBody>
      </p:sp>
      <p:sp>
        <p:nvSpPr>
          <p:cNvPr id="3" name="TextBox 2"/>
          <p:cNvSpPr txBox="1"/>
          <p:nvPr/>
        </p:nvSpPr>
        <p:spPr>
          <a:xfrm>
            <a:off x="7391400" y="396900"/>
            <a:ext cx="5257800" cy="872952"/>
          </a:xfrm>
          <a:prstGeom prst="rect">
            <a:avLst/>
          </a:prstGeom>
          <a:noFill/>
          <a:ln>
            <a:noFill/>
          </a:ln>
        </p:spPr>
        <p:txBody>
          <a:bodyPr wrap="square" rtlCol="0">
            <a:prstTxWarp prst="textPlain">
              <a:avLst/>
            </a:prstTxWarp>
            <a:spAutoFit/>
          </a:bodyPr>
          <a:lstStyle/>
          <a:p>
            <a:r>
              <a:rPr lang="en-US" b="1" u="sng" dirty="0" smtClean="0">
                <a:latin typeface="Book Antiqua" pitchFamily="18" charset="0"/>
              </a:rPr>
              <a:t>Completing item -8</a:t>
            </a:r>
            <a:endParaRPr lang="en-US" b="1" u="sng" dirty="0">
              <a:latin typeface="Book Antiqua" pitchFamily="18" charset="0"/>
            </a:endParaRPr>
          </a:p>
        </p:txBody>
      </p:sp>
      <p:sp>
        <p:nvSpPr>
          <p:cNvPr id="4" name="TextBox 3"/>
          <p:cNvSpPr txBox="1"/>
          <p:nvPr/>
        </p:nvSpPr>
        <p:spPr>
          <a:xfrm>
            <a:off x="4851400" y="2726268"/>
            <a:ext cx="8763000" cy="1143000"/>
          </a:xfrm>
          <a:prstGeom prst="rect">
            <a:avLst/>
          </a:prstGeom>
          <a:noFill/>
        </p:spPr>
        <p:txBody>
          <a:bodyPr wrap="square" rtlCol="0">
            <a:prstTxWarp prst="textPlain">
              <a:avLst/>
            </a:prstTxWarp>
            <a:spAutoFit/>
          </a:bodyPr>
          <a:lstStyle/>
          <a:p>
            <a:pPr algn="ctr"/>
            <a:r>
              <a:rPr lang="en-US" b="1" dirty="0" smtClean="0">
                <a:latin typeface="Book Antiqua" pitchFamily="18" charset="0"/>
              </a:rPr>
              <a:t>Formation: Given clause with till/until +An </a:t>
            </a:r>
          </a:p>
          <a:p>
            <a:pPr algn="ctr"/>
            <a:r>
              <a:rPr lang="en-US" b="1" dirty="0" smtClean="0">
                <a:latin typeface="Book Antiqua" pitchFamily="18" charset="0"/>
              </a:rPr>
              <a:t>affirmative sentence in present indefinite form</a:t>
            </a:r>
            <a:endParaRPr lang="en-US" b="1" dirty="0">
              <a:latin typeface="Book Antiqua" pitchFamily="18" charset="0"/>
            </a:endParaRPr>
          </a:p>
        </p:txBody>
      </p:sp>
      <p:sp>
        <p:nvSpPr>
          <p:cNvPr id="6" name="TextBox 5"/>
          <p:cNvSpPr txBox="1"/>
          <p:nvPr/>
        </p:nvSpPr>
        <p:spPr>
          <a:xfrm>
            <a:off x="5740401" y="4038600"/>
            <a:ext cx="7213599" cy="762000"/>
          </a:xfrm>
          <a:prstGeom prst="rect">
            <a:avLst/>
          </a:prstGeom>
          <a:noFill/>
        </p:spPr>
        <p:txBody>
          <a:bodyPr wrap="square" rtlCol="0">
            <a:prstTxWarp prst="textPlain">
              <a:avLst/>
            </a:prstTxWarp>
            <a:spAutoFit/>
          </a:bodyPr>
          <a:lstStyle/>
          <a:p>
            <a:r>
              <a:rPr lang="en-US" b="1" dirty="0" smtClean="0">
                <a:latin typeface="Book Antiqua" pitchFamily="18" charset="0"/>
              </a:rPr>
              <a:t>Wait until_______________</a:t>
            </a:r>
            <a:endParaRPr lang="en-US" b="1" dirty="0">
              <a:latin typeface="Book Antiqua" pitchFamily="18" charset="0"/>
            </a:endParaRPr>
          </a:p>
        </p:txBody>
      </p:sp>
      <p:sp>
        <p:nvSpPr>
          <p:cNvPr id="7" name="TextBox 6"/>
          <p:cNvSpPr txBox="1"/>
          <p:nvPr/>
        </p:nvSpPr>
        <p:spPr>
          <a:xfrm>
            <a:off x="8712201" y="4080934"/>
            <a:ext cx="4114800" cy="838200"/>
          </a:xfrm>
          <a:prstGeom prst="rect">
            <a:avLst/>
          </a:prstGeom>
          <a:noFill/>
        </p:spPr>
        <p:txBody>
          <a:bodyPr wrap="square" rtlCol="0">
            <a:prstTxWarp prst="textPlain">
              <a:avLst/>
            </a:prstTxWarp>
            <a:spAutoFit/>
          </a:bodyPr>
          <a:lstStyle/>
          <a:p>
            <a:r>
              <a:rPr lang="en-US" b="1" dirty="0">
                <a:latin typeface="Book Antiqua" pitchFamily="18" charset="0"/>
              </a:rPr>
              <a:t>t</a:t>
            </a:r>
            <a:r>
              <a:rPr lang="en-US" b="1" dirty="0" smtClean="0">
                <a:latin typeface="Book Antiqua" pitchFamily="18" charset="0"/>
              </a:rPr>
              <a:t>he rain stops.</a:t>
            </a:r>
            <a:endParaRPr lang="en-US" b="1" dirty="0">
              <a:latin typeface="Book Antiqua" pitchFamily="18" charset="0"/>
            </a:endParaRPr>
          </a:p>
        </p:txBody>
      </p:sp>
      <p:sp>
        <p:nvSpPr>
          <p:cNvPr id="8" name="Right Arrow 7"/>
          <p:cNvSpPr/>
          <p:nvPr/>
        </p:nvSpPr>
        <p:spPr>
          <a:xfrm>
            <a:off x="3124200" y="4800600"/>
            <a:ext cx="4152900" cy="2667000"/>
          </a:xfrm>
          <a:prstGeom prst="rightArrow">
            <a:avLst>
              <a:gd name="adj1" fmla="val 48730"/>
              <a:gd name="adj2" fmla="val 34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ook Antiqua" pitchFamily="18" charset="0"/>
              </a:rPr>
              <a:t>Complete the sentences</a:t>
            </a:r>
            <a:endParaRPr lang="en-US" sz="3600" b="1" dirty="0">
              <a:solidFill>
                <a:schemeClr val="tx1"/>
              </a:solidFill>
              <a:latin typeface="Book Antiqua" pitchFamily="18" charset="0"/>
            </a:endParaRPr>
          </a:p>
        </p:txBody>
      </p:sp>
      <p:grpSp>
        <p:nvGrpSpPr>
          <p:cNvPr id="12" name="Group 11"/>
          <p:cNvGrpSpPr/>
          <p:nvPr/>
        </p:nvGrpSpPr>
        <p:grpSpPr>
          <a:xfrm>
            <a:off x="7277100" y="4919134"/>
            <a:ext cx="5981700" cy="2700866"/>
            <a:chOff x="7277100" y="4919134"/>
            <a:chExt cx="5981700" cy="2700866"/>
          </a:xfrm>
        </p:grpSpPr>
        <p:sp>
          <p:nvSpPr>
            <p:cNvPr id="9" name="TextBox 8"/>
            <p:cNvSpPr txBox="1"/>
            <p:nvPr/>
          </p:nvSpPr>
          <p:spPr>
            <a:xfrm>
              <a:off x="7391400" y="5029200"/>
              <a:ext cx="5435602" cy="2438400"/>
            </a:xfrm>
            <a:prstGeom prst="rect">
              <a:avLst/>
            </a:prstGeom>
            <a:noFill/>
          </p:spPr>
          <p:txBody>
            <a:bodyPr wrap="square" rtlCol="0">
              <a:prstTxWarp prst="textPlain">
                <a:avLst/>
              </a:prstTxWarp>
              <a:spAutoFit/>
            </a:bodyPr>
            <a:lstStyle/>
            <a:p>
              <a:r>
                <a:rPr lang="en-US" b="1" dirty="0" smtClean="0">
                  <a:latin typeface="Book Antiqua" pitchFamily="18" charset="0"/>
                </a:rPr>
                <a:t>1.Wait for me until________________</a:t>
              </a:r>
            </a:p>
            <a:p>
              <a:r>
                <a:rPr lang="en-US" b="1" dirty="0" smtClean="0">
                  <a:latin typeface="Book Antiqua" pitchFamily="18" charset="0"/>
                </a:rPr>
                <a:t>2. I will teach him till______________</a:t>
              </a:r>
            </a:p>
            <a:p>
              <a:r>
                <a:rPr lang="en-US" b="1" dirty="0" smtClean="0">
                  <a:latin typeface="Book Antiqua" pitchFamily="18" charset="0"/>
                </a:rPr>
                <a:t>3. He will nurse me until ___________</a:t>
              </a:r>
            </a:p>
            <a:p>
              <a:r>
                <a:rPr lang="en-US" b="1" dirty="0" smtClean="0">
                  <a:latin typeface="Book Antiqua" pitchFamily="18" charset="0"/>
                </a:rPr>
                <a:t>4. I will help him till ______________</a:t>
              </a:r>
            </a:p>
            <a:p>
              <a:r>
                <a:rPr lang="en-US" b="1" dirty="0" smtClean="0">
                  <a:latin typeface="Book Antiqua" pitchFamily="18" charset="0"/>
                </a:rPr>
                <a:t>5. Until I come___________________</a:t>
              </a:r>
              <a:endParaRPr lang="en-US" b="1" dirty="0">
                <a:latin typeface="Book Antiqua" pitchFamily="18" charset="0"/>
              </a:endParaRPr>
            </a:p>
          </p:txBody>
        </p:sp>
        <p:sp>
          <p:nvSpPr>
            <p:cNvPr id="11" name="Rectangle 10"/>
            <p:cNvSpPr/>
            <p:nvPr/>
          </p:nvSpPr>
          <p:spPr>
            <a:xfrm>
              <a:off x="7277100" y="4919134"/>
              <a:ext cx="5981700" cy="2700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8026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365171" y="1531256"/>
            <a:ext cx="5334000" cy="983343"/>
          </a:xfrm>
          <a:prstGeom prst="rect">
            <a:avLst/>
          </a:prstGeom>
          <a:noFill/>
        </p:spPr>
        <p:txBody>
          <a:bodyPr wrap="square" rtlCol="0">
            <a:prstTxWarp prst="textPlain">
              <a:avLst/>
            </a:prstTxWarp>
            <a:spAutoFit/>
          </a:bodyPr>
          <a:lstStyle/>
          <a:p>
            <a:r>
              <a:rPr lang="en-US" b="1" dirty="0" smtClean="0">
                <a:latin typeface="Book Antiqua" pitchFamily="18" charset="0"/>
              </a:rPr>
              <a:t>Use of As long as</a:t>
            </a:r>
            <a:endParaRPr lang="en-US" b="1" dirty="0">
              <a:latin typeface="Book Antiqua" pitchFamily="18" charset="0"/>
            </a:endParaRPr>
          </a:p>
        </p:txBody>
      </p:sp>
      <p:sp>
        <p:nvSpPr>
          <p:cNvPr id="5" name="TextBox 4"/>
          <p:cNvSpPr txBox="1"/>
          <p:nvPr/>
        </p:nvSpPr>
        <p:spPr>
          <a:xfrm>
            <a:off x="4457700" y="396900"/>
            <a:ext cx="5257800" cy="872952"/>
          </a:xfrm>
          <a:prstGeom prst="rect">
            <a:avLst/>
          </a:prstGeom>
          <a:noFill/>
          <a:ln>
            <a:noFill/>
          </a:ln>
        </p:spPr>
        <p:txBody>
          <a:bodyPr wrap="square" rtlCol="0">
            <a:prstTxWarp prst="textPlain">
              <a:avLst/>
            </a:prstTxWarp>
            <a:spAutoFit/>
          </a:bodyPr>
          <a:lstStyle/>
          <a:p>
            <a:r>
              <a:rPr lang="en-US" b="1" u="sng" dirty="0" smtClean="0">
                <a:latin typeface="Book Antiqua" pitchFamily="18" charset="0"/>
              </a:rPr>
              <a:t>Completing item -9</a:t>
            </a:r>
            <a:endParaRPr lang="en-US" b="1" u="sng" dirty="0">
              <a:latin typeface="Book Antiqua" pitchFamily="18" charset="0"/>
            </a:endParaRPr>
          </a:p>
        </p:txBody>
      </p:sp>
      <p:sp>
        <p:nvSpPr>
          <p:cNvPr id="6" name="TextBox 5"/>
          <p:cNvSpPr txBox="1"/>
          <p:nvPr/>
        </p:nvSpPr>
        <p:spPr>
          <a:xfrm>
            <a:off x="381000" y="2857500"/>
            <a:ext cx="12954000" cy="685800"/>
          </a:xfrm>
          <a:prstGeom prst="rect">
            <a:avLst/>
          </a:prstGeom>
          <a:noFill/>
        </p:spPr>
        <p:txBody>
          <a:bodyPr wrap="square" rtlCol="0">
            <a:prstTxWarp prst="textPlain">
              <a:avLst/>
            </a:prstTxWarp>
            <a:spAutoFit/>
          </a:bodyPr>
          <a:lstStyle/>
          <a:p>
            <a:pPr algn="ctr"/>
            <a:r>
              <a:rPr lang="en-US" b="1" dirty="0" smtClean="0">
                <a:latin typeface="Book Antiqua" pitchFamily="18" charset="0"/>
              </a:rPr>
              <a:t>Formation: Given clause with as long as +An affirmative sentence</a:t>
            </a:r>
            <a:endParaRPr lang="en-US" b="1" dirty="0">
              <a:latin typeface="Book Antiqua" pitchFamily="18" charset="0"/>
            </a:endParaRPr>
          </a:p>
        </p:txBody>
      </p:sp>
      <p:sp>
        <p:nvSpPr>
          <p:cNvPr id="7" name="TextBox 6"/>
          <p:cNvSpPr txBox="1"/>
          <p:nvPr/>
        </p:nvSpPr>
        <p:spPr>
          <a:xfrm>
            <a:off x="2895603" y="3657600"/>
            <a:ext cx="6553198" cy="762000"/>
          </a:xfrm>
          <a:prstGeom prst="rect">
            <a:avLst/>
          </a:prstGeom>
          <a:noFill/>
        </p:spPr>
        <p:txBody>
          <a:bodyPr wrap="square" rtlCol="0">
            <a:prstTxWarp prst="textPlain">
              <a:avLst/>
            </a:prstTxWarp>
            <a:spAutoFit/>
          </a:bodyPr>
          <a:lstStyle/>
          <a:p>
            <a:r>
              <a:rPr lang="en-US" b="1" dirty="0" smtClean="0">
                <a:latin typeface="Book Antiqua" pitchFamily="18" charset="0"/>
              </a:rPr>
              <a:t>Wait here as long as____________</a:t>
            </a:r>
            <a:endParaRPr lang="en-US" b="1" dirty="0">
              <a:latin typeface="Book Antiqua" pitchFamily="18" charset="0"/>
            </a:endParaRPr>
          </a:p>
        </p:txBody>
      </p:sp>
      <p:sp>
        <p:nvSpPr>
          <p:cNvPr id="8" name="TextBox 7"/>
          <p:cNvSpPr txBox="1"/>
          <p:nvPr/>
        </p:nvSpPr>
        <p:spPr>
          <a:xfrm>
            <a:off x="6940551" y="3690258"/>
            <a:ext cx="2508249" cy="533400"/>
          </a:xfrm>
          <a:prstGeom prst="rect">
            <a:avLst/>
          </a:prstGeom>
          <a:noFill/>
        </p:spPr>
        <p:txBody>
          <a:bodyPr wrap="square" rtlCol="0">
            <a:prstTxWarp prst="textPlain">
              <a:avLst/>
            </a:prstTxWarp>
            <a:spAutoFit/>
          </a:bodyPr>
          <a:lstStyle/>
          <a:p>
            <a:r>
              <a:rPr lang="en-US" b="1" dirty="0" smtClean="0">
                <a:latin typeface="Book Antiqua" pitchFamily="18" charset="0"/>
              </a:rPr>
              <a:t>I come back.</a:t>
            </a:r>
            <a:endParaRPr lang="en-US" b="1" dirty="0">
              <a:latin typeface="Book Antiqua" pitchFamily="18" charset="0"/>
            </a:endParaRPr>
          </a:p>
        </p:txBody>
      </p:sp>
      <p:sp>
        <p:nvSpPr>
          <p:cNvPr id="9" name="Right Arrow 8"/>
          <p:cNvSpPr/>
          <p:nvPr/>
        </p:nvSpPr>
        <p:spPr>
          <a:xfrm>
            <a:off x="609600" y="4604658"/>
            <a:ext cx="4152900" cy="2667000"/>
          </a:xfrm>
          <a:prstGeom prst="rightArrow">
            <a:avLst>
              <a:gd name="adj1" fmla="val 48730"/>
              <a:gd name="adj2" fmla="val 34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ook Antiqua" pitchFamily="18" charset="0"/>
              </a:rPr>
              <a:t>Complete the sentences</a:t>
            </a:r>
            <a:endParaRPr lang="en-US" sz="3600" b="1" dirty="0">
              <a:solidFill>
                <a:schemeClr val="tx1"/>
              </a:solidFill>
              <a:latin typeface="Book Antiqua" pitchFamily="18" charset="0"/>
            </a:endParaRPr>
          </a:p>
        </p:txBody>
      </p:sp>
      <p:grpSp>
        <p:nvGrpSpPr>
          <p:cNvPr id="10" name="Group 9"/>
          <p:cNvGrpSpPr/>
          <p:nvPr/>
        </p:nvGrpSpPr>
        <p:grpSpPr>
          <a:xfrm>
            <a:off x="4762500" y="4800600"/>
            <a:ext cx="8343900" cy="2700866"/>
            <a:chOff x="7277100" y="4919134"/>
            <a:chExt cx="5981700" cy="2700866"/>
          </a:xfrm>
        </p:grpSpPr>
        <p:sp>
          <p:nvSpPr>
            <p:cNvPr id="11" name="TextBox 10"/>
            <p:cNvSpPr txBox="1"/>
            <p:nvPr/>
          </p:nvSpPr>
          <p:spPr>
            <a:xfrm>
              <a:off x="7391400" y="5029200"/>
              <a:ext cx="5703518" cy="2438400"/>
            </a:xfrm>
            <a:prstGeom prst="rect">
              <a:avLst/>
            </a:prstGeom>
            <a:noFill/>
          </p:spPr>
          <p:txBody>
            <a:bodyPr wrap="square" rtlCol="0">
              <a:prstTxWarp prst="textPlain">
                <a:avLst/>
              </a:prstTxWarp>
              <a:spAutoFit/>
            </a:bodyPr>
            <a:lstStyle/>
            <a:p>
              <a:r>
                <a:rPr lang="en-US" b="1" dirty="0" smtClean="0">
                  <a:latin typeface="Book Antiqua" pitchFamily="18" charset="0"/>
                </a:rPr>
                <a:t>1. Allah will be with us as long as_________</a:t>
              </a:r>
            </a:p>
            <a:p>
              <a:r>
                <a:rPr lang="en-US" b="1" dirty="0" smtClean="0">
                  <a:latin typeface="Book Antiqua" pitchFamily="18" charset="0"/>
                </a:rPr>
                <a:t>2. He worked as long as ______________</a:t>
              </a:r>
            </a:p>
            <a:p>
              <a:r>
                <a:rPr lang="en-US" b="1" dirty="0" smtClean="0">
                  <a:latin typeface="Book Antiqua" pitchFamily="18" charset="0"/>
                </a:rPr>
                <a:t>3. Read as long as ___________</a:t>
              </a:r>
            </a:p>
            <a:p>
              <a:r>
                <a:rPr lang="en-US" b="1" dirty="0" smtClean="0">
                  <a:latin typeface="Book Antiqua" pitchFamily="18" charset="0"/>
                </a:rPr>
                <a:t>4. Help him as long as______________</a:t>
              </a:r>
            </a:p>
            <a:p>
              <a:r>
                <a:rPr lang="en-US" b="1" dirty="0" smtClean="0">
                  <a:latin typeface="Book Antiqua" pitchFamily="18" charset="0"/>
                </a:rPr>
                <a:t>5. I gave him as long as ___________________</a:t>
              </a:r>
              <a:endParaRPr lang="en-US" b="1" dirty="0">
                <a:latin typeface="Book Antiqua" pitchFamily="18" charset="0"/>
              </a:endParaRPr>
            </a:p>
          </p:txBody>
        </p:sp>
        <p:sp>
          <p:nvSpPr>
            <p:cNvPr id="12" name="Rectangle 11"/>
            <p:cNvSpPr/>
            <p:nvPr/>
          </p:nvSpPr>
          <p:spPr>
            <a:xfrm>
              <a:off x="7277100" y="4919134"/>
              <a:ext cx="5981700" cy="2700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4492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5999" y="1184728"/>
            <a:ext cx="8458201" cy="754744"/>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Use of Though, although, since, as, because, if</a:t>
            </a:r>
            <a:endParaRPr lang="en-US" b="1" dirty="0">
              <a:solidFill>
                <a:schemeClr val="bg1"/>
              </a:solidFill>
              <a:latin typeface="Book Antiqua" pitchFamily="18" charset="0"/>
            </a:endParaRPr>
          </a:p>
        </p:txBody>
      </p:sp>
      <p:sp>
        <p:nvSpPr>
          <p:cNvPr id="3" name="TextBox 2"/>
          <p:cNvSpPr txBox="1"/>
          <p:nvPr/>
        </p:nvSpPr>
        <p:spPr>
          <a:xfrm>
            <a:off x="4457700" y="228600"/>
            <a:ext cx="5257800" cy="872952"/>
          </a:xfrm>
          <a:prstGeom prst="rect">
            <a:avLst/>
          </a:prstGeom>
          <a:noFill/>
          <a:ln>
            <a:noFill/>
          </a:ln>
        </p:spPr>
        <p:txBody>
          <a:bodyPr wrap="square" rtlCol="0">
            <a:prstTxWarp prst="textPlain">
              <a:avLst/>
            </a:prstTxWarp>
            <a:spAutoFit/>
          </a:bodyPr>
          <a:lstStyle/>
          <a:p>
            <a:r>
              <a:rPr lang="en-US" b="1" u="sng" dirty="0" smtClean="0">
                <a:solidFill>
                  <a:schemeClr val="bg1"/>
                </a:solidFill>
                <a:latin typeface="Book Antiqua" pitchFamily="18" charset="0"/>
              </a:rPr>
              <a:t>Completing item -10</a:t>
            </a:r>
            <a:endParaRPr lang="en-US" b="1" u="sng" dirty="0">
              <a:solidFill>
                <a:schemeClr val="bg1"/>
              </a:solidFill>
              <a:latin typeface="Book Antiqua" pitchFamily="18" charset="0"/>
            </a:endParaRPr>
          </a:p>
        </p:txBody>
      </p:sp>
      <p:sp>
        <p:nvSpPr>
          <p:cNvPr id="4" name="TextBox 3"/>
          <p:cNvSpPr txBox="1"/>
          <p:nvPr/>
        </p:nvSpPr>
        <p:spPr>
          <a:xfrm>
            <a:off x="1981200" y="6400800"/>
            <a:ext cx="9753600" cy="1074056"/>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Formation : Given clause  with though, although,</a:t>
            </a:r>
          </a:p>
          <a:p>
            <a:r>
              <a:rPr lang="en-US" b="1" dirty="0" smtClean="0">
                <a:solidFill>
                  <a:schemeClr val="bg1"/>
                </a:solidFill>
                <a:latin typeface="Book Antiqua" pitchFamily="18" charset="0"/>
              </a:rPr>
              <a:t>since, as, because, if + relevant sentence</a:t>
            </a:r>
            <a:endParaRPr lang="en-US" b="1" dirty="0">
              <a:solidFill>
                <a:schemeClr val="bg1"/>
              </a:solidFill>
              <a:latin typeface="Book Antiqua" pitchFamily="18" charset="0"/>
            </a:endParaRPr>
          </a:p>
        </p:txBody>
      </p:sp>
      <p:sp>
        <p:nvSpPr>
          <p:cNvPr id="5" name="TextBox 4"/>
          <p:cNvSpPr txBox="1"/>
          <p:nvPr/>
        </p:nvSpPr>
        <p:spPr>
          <a:xfrm>
            <a:off x="560611" y="3352800"/>
            <a:ext cx="7913913"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Though he is poor,_____________</a:t>
            </a:r>
            <a:endParaRPr lang="en-US" b="1" dirty="0">
              <a:solidFill>
                <a:schemeClr val="bg1"/>
              </a:solidFill>
              <a:latin typeface="Book Antiqua" pitchFamily="18" charset="0"/>
            </a:endParaRPr>
          </a:p>
        </p:txBody>
      </p:sp>
      <p:sp>
        <p:nvSpPr>
          <p:cNvPr id="6" name="TextBox 5"/>
          <p:cNvSpPr txBox="1"/>
          <p:nvPr/>
        </p:nvSpPr>
        <p:spPr>
          <a:xfrm>
            <a:off x="5285011" y="3391877"/>
            <a:ext cx="3401789" cy="461665"/>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h</a:t>
            </a:r>
            <a:r>
              <a:rPr lang="en-US" b="1" dirty="0" smtClean="0">
                <a:solidFill>
                  <a:schemeClr val="bg1"/>
                </a:solidFill>
                <a:latin typeface="Book Antiqua" pitchFamily="18" charset="0"/>
              </a:rPr>
              <a:t>e is honest.</a:t>
            </a:r>
            <a:endParaRPr lang="en-US" b="1" dirty="0">
              <a:solidFill>
                <a:schemeClr val="bg1"/>
              </a:solidFill>
              <a:latin typeface="Book Antiqua" pitchFamily="18" charset="0"/>
            </a:endParaRPr>
          </a:p>
        </p:txBody>
      </p:sp>
      <p:sp>
        <p:nvSpPr>
          <p:cNvPr id="7" name="TextBox 6"/>
          <p:cNvSpPr txBox="1"/>
          <p:nvPr/>
        </p:nvSpPr>
        <p:spPr>
          <a:xfrm>
            <a:off x="587825" y="4191000"/>
            <a:ext cx="11299375"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Since he is poor,_____________(complete the sentence)</a:t>
            </a:r>
            <a:endParaRPr lang="en-US" b="1" dirty="0">
              <a:solidFill>
                <a:schemeClr val="bg1"/>
              </a:solidFill>
              <a:latin typeface="Book Antiqua" pitchFamily="18" charset="0"/>
            </a:endParaRPr>
          </a:p>
        </p:txBody>
      </p:sp>
      <p:sp>
        <p:nvSpPr>
          <p:cNvPr id="8" name="TextBox 7"/>
          <p:cNvSpPr txBox="1"/>
          <p:nvPr/>
        </p:nvSpPr>
        <p:spPr>
          <a:xfrm>
            <a:off x="560611" y="5029200"/>
            <a:ext cx="11783789"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He has to work hard because,_____________(Complete the sentence)</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xmlns="" val="40449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08714" y="1371600"/>
            <a:ext cx="5334000" cy="983343"/>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Use of In spite of/despite</a:t>
            </a:r>
            <a:endParaRPr lang="en-US" b="1" dirty="0">
              <a:solidFill>
                <a:schemeClr val="bg1"/>
              </a:solidFill>
              <a:latin typeface="Book Antiqua" pitchFamily="18" charset="0"/>
            </a:endParaRPr>
          </a:p>
        </p:txBody>
      </p:sp>
      <p:sp>
        <p:nvSpPr>
          <p:cNvPr id="4" name="TextBox 3"/>
          <p:cNvSpPr txBox="1"/>
          <p:nvPr/>
        </p:nvSpPr>
        <p:spPr>
          <a:xfrm>
            <a:off x="4457700" y="396900"/>
            <a:ext cx="5257800" cy="872952"/>
          </a:xfrm>
          <a:prstGeom prst="rect">
            <a:avLst/>
          </a:prstGeom>
          <a:noFill/>
          <a:ln>
            <a:noFill/>
          </a:ln>
        </p:spPr>
        <p:txBody>
          <a:bodyPr wrap="square" rtlCol="0">
            <a:prstTxWarp prst="textPlain">
              <a:avLst/>
            </a:prstTxWarp>
            <a:spAutoFit/>
          </a:bodyPr>
          <a:lstStyle/>
          <a:p>
            <a:r>
              <a:rPr lang="en-US" b="1" u="sng" dirty="0" smtClean="0">
                <a:solidFill>
                  <a:schemeClr val="bg1"/>
                </a:solidFill>
                <a:latin typeface="Book Antiqua" pitchFamily="18" charset="0"/>
              </a:rPr>
              <a:t>Completing item -11</a:t>
            </a:r>
            <a:endParaRPr lang="en-US" b="1" u="sng" dirty="0">
              <a:solidFill>
                <a:schemeClr val="bg1"/>
              </a:solidFill>
              <a:latin typeface="Book Antiqua" pitchFamily="18" charset="0"/>
            </a:endParaRPr>
          </a:p>
        </p:txBody>
      </p:sp>
      <p:sp>
        <p:nvSpPr>
          <p:cNvPr id="5" name="TextBox 4"/>
          <p:cNvSpPr txBox="1"/>
          <p:nvPr/>
        </p:nvSpPr>
        <p:spPr>
          <a:xfrm>
            <a:off x="1828800" y="2460486"/>
            <a:ext cx="10363200" cy="707886"/>
          </a:xfrm>
          <a:prstGeom prst="rect">
            <a:avLst/>
          </a:prstGeom>
          <a:noFill/>
        </p:spPr>
        <p:txBody>
          <a:bodyPr wrap="square" rtlCol="0">
            <a:prstTxWarp prst="textPlain">
              <a:avLst/>
            </a:prstTxWarp>
            <a:spAutoFit/>
          </a:bodyPr>
          <a:lstStyle/>
          <a:p>
            <a:r>
              <a:rPr lang="en-US" sz="4000" b="1" dirty="0" smtClean="0">
                <a:solidFill>
                  <a:schemeClr val="bg1"/>
                </a:solidFill>
                <a:latin typeface="Book Antiqua" pitchFamily="18" charset="0"/>
              </a:rPr>
              <a:t>In spite of his poverty,___________</a:t>
            </a:r>
            <a:endParaRPr lang="en-US" sz="4000" b="1" dirty="0">
              <a:solidFill>
                <a:schemeClr val="bg1"/>
              </a:solidFill>
              <a:latin typeface="Book Antiqua" pitchFamily="18" charset="0"/>
            </a:endParaRPr>
          </a:p>
        </p:txBody>
      </p:sp>
      <p:sp>
        <p:nvSpPr>
          <p:cNvPr id="6" name="TextBox 5"/>
          <p:cNvSpPr txBox="1"/>
          <p:nvPr/>
        </p:nvSpPr>
        <p:spPr>
          <a:xfrm>
            <a:off x="8616043" y="2409372"/>
            <a:ext cx="3575957" cy="562428"/>
          </a:xfrm>
          <a:prstGeom prst="rect">
            <a:avLst/>
          </a:prstGeom>
          <a:noFill/>
        </p:spPr>
        <p:txBody>
          <a:bodyPr wrap="square" rtlCol="0">
            <a:prstTxWarp prst="textPlain">
              <a:avLst/>
            </a:prstTxWarp>
            <a:spAutoFit/>
          </a:bodyPr>
          <a:lstStyle/>
          <a:p>
            <a:r>
              <a:rPr lang="en-US" sz="4000" b="1" dirty="0">
                <a:solidFill>
                  <a:schemeClr val="bg1"/>
                </a:solidFill>
                <a:latin typeface="Book Antiqua" pitchFamily="18" charset="0"/>
              </a:rPr>
              <a:t>h</a:t>
            </a:r>
            <a:r>
              <a:rPr lang="en-US" sz="4000" b="1" dirty="0" smtClean="0">
                <a:solidFill>
                  <a:schemeClr val="bg1"/>
                </a:solidFill>
                <a:latin typeface="Book Antiqua" pitchFamily="18" charset="0"/>
              </a:rPr>
              <a:t>e is honest.</a:t>
            </a:r>
            <a:endParaRPr lang="en-US" sz="4000" b="1" dirty="0">
              <a:solidFill>
                <a:schemeClr val="bg1"/>
              </a:solidFill>
              <a:latin typeface="Book Antiqua" pitchFamily="18" charset="0"/>
            </a:endParaRPr>
          </a:p>
        </p:txBody>
      </p:sp>
      <p:sp>
        <p:nvSpPr>
          <p:cNvPr id="7" name="TextBox 6"/>
          <p:cNvSpPr txBox="1"/>
          <p:nvPr/>
        </p:nvSpPr>
        <p:spPr>
          <a:xfrm>
            <a:off x="2057400" y="3429000"/>
            <a:ext cx="9753600" cy="1447800"/>
          </a:xfrm>
          <a:prstGeom prst="rect">
            <a:avLst/>
          </a:prstGeom>
          <a:noFill/>
        </p:spPr>
        <p:txBody>
          <a:bodyPr wrap="square" rtlCol="0">
            <a:prstTxWarp prst="textPlain">
              <a:avLst/>
            </a:prstTxWarp>
            <a:spAutoFit/>
          </a:bodyPr>
          <a:lstStyle/>
          <a:p>
            <a:r>
              <a:rPr lang="en-US" b="1" i="1" u="sng" dirty="0" smtClean="0">
                <a:solidFill>
                  <a:schemeClr val="bg1"/>
                </a:solidFill>
                <a:latin typeface="Book Antiqua" pitchFamily="18" charset="0"/>
              </a:rPr>
              <a:t>Formation: </a:t>
            </a:r>
            <a:r>
              <a:rPr lang="en-US" b="1" dirty="0" smtClean="0">
                <a:solidFill>
                  <a:schemeClr val="bg1"/>
                </a:solidFill>
                <a:latin typeface="Book Antiqua" pitchFamily="18" charset="0"/>
              </a:rPr>
              <a:t>In spite of /Despite + possessive + </a:t>
            </a:r>
          </a:p>
          <a:p>
            <a:r>
              <a:rPr lang="en-US" b="1" dirty="0" smtClean="0">
                <a:solidFill>
                  <a:schemeClr val="bg1"/>
                </a:solidFill>
                <a:latin typeface="Book Antiqua" pitchFamily="18" charset="0"/>
              </a:rPr>
              <a:t>noun + relevant  opposite meaning sentence.</a:t>
            </a:r>
            <a:endParaRPr lang="en-US" b="1" dirty="0">
              <a:solidFill>
                <a:schemeClr val="bg1"/>
              </a:solidFill>
              <a:latin typeface="Book Antiqua" pitchFamily="18" charset="0"/>
            </a:endParaRPr>
          </a:p>
        </p:txBody>
      </p:sp>
      <p:sp>
        <p:nvSpPr>
          <p:cNvPr id="8" name="TextBox 7"/>
          <p:cNvSpPr txBox="1"/>
          <p:nvPr/>
        </p:nvSpPr>
        <p:spPr>
          <a:xfrm>
            <a:off x="762000" y="4953000"/>
            <a:ext cx="12115800" cy="6096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Despite his good qualifications__________________________ (Complete it)</a:t>
            </a:r>
            <a:endParaRPr lang="en-US" b="1" dirty="0">
              <a:solidFill>
                <a:schemeClr val="bg1"/>
              </a:solidFill>
              <a:latin typeface="Book Antiqua" pitchFamily="18" charset="0"/>
            </a:endParaRPr>
          </a:p>
        </p:txBody>
      </p:sp>
      <p:sp>
        <p:nvSpPr>
          <p:cNvPr id="9" name="TextBox 8"/>
          <p:cNvSpPr txBox="1"/>
          <p:nvPr/>
        </p:nvSpPr>
        <p:spPr>
          <a:xfrm>
            <a:off x="609600" y="5715000"/>
            <a:ext cx="12115800"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_________________________despite his innocence (Complete it)</a:t>
            </a:r>
            <a:endParaRPr lang="en-US" b="1" dirty="0">
              <a:solidFill>
                <a:schemeClr val="bg1"/>
              </a:solidFill>
              <a:latin typeface="Book Antiqua" pitchFamily="18" charset="0"/>
            </a:endParaRPr>
          </a:p>
        </p:txBody>
      </p:sp>
      <p:sp>
        <p:nvSpPr>
          <p:cNvPr id="10" name="TextBox 9"/>
          <p:cNvSpPr txBox="1"/>
          <p:nvPr/>
        </p:nvSpPr>
        <p:spPr>
          <a:xfrm>
            <a:off x="609600" y="6629400"/>
            <a:ext cx="12268200"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In spite of trying hard ________________________________(complete it)</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xmlns="" val="2449577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4495800"/>
            <a:ext cx="5334000" cy="1905000"/>
          </a:xfrm>
          <a:prstGeom prst="rect">
            <a:avLst/>
          </a:prstGeom>
          <a:noFill/>
        </p:spPr>
        <p:txBody>
          <a:bodyPr wrap="square" rtlCol="0">
            <a:prstTxWarp prst="textWave1">
              <a:avLst/>
            </a:prstTxWarp>
            <a:spAutoFit/>
          </a:bodyPr>
          <a:lstStyle/>
          <a:p>
            <a:pPr algn="ctr"/>
            <a:r>
              <a:rPr lang="en-US" b="1" dirty="0" smtClean="0">
                <a:latin typeface="Book Antiqua" pitchFamily="18" charset="0"/>
              </a:rPr>
              <a:t>Welcome</a:t>
            </a:r>
            <a:endParaRPr lang="en-US" b="1" dirty="0">
              <a:latin typeface="Book Antiqua" pitchFamily="18" charset="0"/>
            </a:endParaRPr>
          </a:p>
        </p:txBody>
      </p:sp>
      <p:pic>
        <p:nvPicPr>
          <p:cNvPr id="3" name="Picture 2" descr="CYMERA_20160326_033525.jpg"/>
          <p:cNvPicPr>
            <a:picLocks noChangeAspect="1"/>
          </p:cNvPicPr>
          <p:nvPr/>
        </p:nvPicPr>
        <p:blipFill>
          <a:blip r:embed="rId4" cstate="print"/>
          <a:stretch>
            <a:fillRect/>
          </a:stretch>
        </p:blipFill>
        <p:spPr>
          <a:xfrm>
            <a:off x="1905000" y="838200"/>
            <a:ext cx="3657600" cy="3657600"/>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CYMERA_20160326_033525.jpg"/>
          <p:cNvPicPr>
            <a:picLocks noChangeAspect="1"/>
          </p:cNvPicPr>
          <p:nvPr/>
        </p:nvPicPr>
        <p:blipFill>
          <a:blip r:embed="rId4" cstate="print"/>
          <a:stretch>
            <a:fillRect/>
          </a:stretch>
        </p:blipFill>
        <p:spPr>
          <a:xfrm>
            <a:off x="9829800" y="914400"/>
            <a:ext cx="3657600" cy="3657600"/>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98618284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124200" y="1531257"/>
            <a:ext cx="7413171" cy="754744"/>
          </a:xfrm>
          <a:prstGeom prst="rect">
            <a:avLst/>
          </a:prstGeom>
          <a:noFill/>
        </p:spPr>
        <p:txBody>
          <a:bodyPr wrap="square" rtlCol="0">
            <a:prstTxWarp prst="textPlain">
              <a:avLst/>
            </a:prstTxWarp>
            <a:spAutoFit/>
          </a:bodyPr>
          <a:lstStyle/>
          <a:p>
            <a:r>
              <a:rPr lang="en-US" b="1" dirty="0" smtClean="0">
                <a:latin typeface="Book Antiqua" pitchFamily="18" charset="0"/>
              </a:rPr>
              <a:t>Use of In stead of/ In lieu of</a:t>
            </a:r>
            <a:endParaRPr lang="en-US" b="1" dirty="0">
              <a:latin typeface="Book Antiqua" pitchFamily="18" charset="0"/>
            </a:endParaRPr>
          </a:p>
        </p:txBody>
      </p:sp>
      <p:sp>
        <p:nvSpPr>
          <p:cNvPr id="3" name="TextBox 2"/>
          <p:cNvSpPr txBox="1"/>
          <p:nvPr/>
        </p:nvSpPr>
        <p:spPr>
          <a:xfrm>
            <a:off x="4457700" y="396900"/>
            <a:ext cx="5257800" cy="872952"/>
          </a:xfrm>
          <a:prstGeom prst="rect">
            <a:avLst/>
          </a:prstGeom>
          <a:noFill/>
          <a:ln>
            <a:noFill/>
          </a:ln>
        </p:spPr>
        <p:txBody>
          <a:bodyPr wrap="square" rtlCol="0">
            <a:prstTxWarp prst="textPlain">
              <a:avLst/>
            </a:prstTxWarp>
            <a:spAutoFit/>
          </a:bodyPr>
          <a:lstStyle/>
          <a:p>
            <a:r>
              <a:rPr lang="en-US" b="1" u="sng" dirty="0" smtClean="0">
                <a:latin typeface="Book Antiqua" pitchFamily="18" charset="0"/>
              </a:rPr>
              <a:t>Completing item -12</a:t>
            </a:r>
            <a:endParaRPr lang="en-US" b="1" u="sng" dirty="0">
              <a:latin typeface="Book Antiqua" pitchFamily="18" charset="0"/>
            </a:endParaRPr>
          </a:p>
        </p:txBody>
      </p:sp>
      <p:sp>
        <p:nvSpPr>
          <p:cNvPr id="4" name="TextBox 3"/>
          <p:cNvSpPr txBox="1"/>
          <p:nvPr/>
        </p:nvSpPr>
        <p:spPr>
          <a:xfrm>
            <a:off x="2819400" y="2819401"/>
            <a:ext cx="7859485" cy="609600"/>
          </a:xfrm>
          <a:prstGeom prst="rect">
            <a:avLst/>
          </a:prstGeom>
          <a:noFill/>
        </p:spPr>
        <p:txBody>
          <a:bodyPr wrap="square" rtlCol="0">
            <a:prstTxWarp prst="textPlain">
              <a:avLst/>
            </a:prstTxWarp>
            <a:spAutoFit/>
          </a:bodyPr>
          <a:lstStyle/>
          <a:p>
            <a:r>
              <a:rPr lang="en-US" b="1" dirty="0" smtClean="0">
                <a:latin typeface="Book Antiqua" pitchFamily="18" charset="0"/>
              </a:rPr>
              <a:t>In stead of history____________</a:t>
            </a:r>
            <a:endParaRPr lang="en-US" b="1" dirty="0">
              <a:latin typeface="Book Antiqua" pitchFamily="18" charset="0"/>
            </a:endParaRPr>
          </a:p>
        </p:txBody>
      </p:sp>
      <p:sp>
        <p:nvSpPr>
          <p:cNvPr id="5" name="TextBox 4"/>
          <p:cNvSpPr txBox="1"/>
          <p:nvPr/>
        </p:nvSpPr>
        <p:spPr>
          <a:xfrm>
            <a:off x="7467600" y="2819401"/>
            <a:ext cx="3200400" cy="609600"/>
          </a:xfrm>
          <a:prstGeom prst="rect">
            <a:avLst/>
          </a:prstGeom>
          <a:noFill/>
        </p:spPr>
        <p:txBody>
          <a:bodyPr wrap="square" rtlCol="0">
            <a:prstTxWarp prst="textPlain">
              <a:avLst/>
            </a:prstTxWarp>
            <a:spAutoFit/>
          </a:bodyPr>
          <a:lstStyle/>
          <a:p>
            <a:r>
              <a:rPr lang="en-US" b="1" dirty="0">
                <a:latin typeface="Book Antiqua" pitchFamily="18" charset="0"/>
              </a:rPr>
              <a:t>h</a:t>
            </a:r>
            <a:r>
              <a:rPr lang="en-US" b="1" dirty="0" smtClean="0">
                <a:latin typeface="Book Antiqua" pitchFamily="18" charset="0"/>
              </a:rPr>
              <a:t>e took logic.</a:t>
            </a:r>
            <a:endParaRPr lang="en-US" b="1" dirty="0">
              <a:latin typeface="Book Antiqua"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1255" y="1493157"/>
            <a:ext cx="2476500" cy="315277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8631" t="18752" r="7887" b="13443"/>
          <a:stretch/>
        </p:blipFill>
        <p:spPr>
          <a:xfrm>
            <a:off x="10765971" y="1493157"/>
            <a:ext cx="2672442" cy="31527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437991" y="4267200"/>
            <a:ext cx="3250794" cy="32507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6940397">
            <a:off x="-425180" y="3267076"/>
            <a:ext cx="4495800" cy="5997524"/>
          </a:xfrm>
          <a:prstGeom prst="rect">
            <a:avLst/>
          </a:prstGeom>
        </p:spPr>
      </p:pic>
      <p:sp>
        <p:nvSpPr>
          <p:cNvPr id="10" name="TextBox 9"/>
          <p:cNvSpPr txBox="1"/>
          <p:nvPr/>
        </p:nvSpPr>
        <p:spPr>
          <a:xfrm>
            <a:off x="3124200" y="4953000"/>
            <a:ext cx="7249885" cy="533400"/>
          </a:xfrm>
          <a:prstGeom prst="rect">
            <a:avLst/>
          </a:prstGeom>
          <a:noFill/>
        </p:spPr>
        <p:txBody>
          <a:bodyPr wrap="square" rtlCol="0">
            <a:prstTxWarp prst="textPlain">
              <a:avLst/>
            </a:prstTxWarp>
            <a:spAutoFit/>
          </a:bodyPr>
          <a:lstStyle/>
          <a:p>
            <a:r>
              <a:rPr lang="en-US" b="1" dirty="0" smtClean="0">
                <a:latin typeface="Book Antiqua" pitchFamily="18" charset="0"/>
              </a:rPr>
              <a:t>He bought a pen___ _____________</a:t>
            </a:r>
            <a:endParaRPr lang="en-US" b="1" dirty="0">
              <a:latin typeface="Book Antiqua" pitchFamily="18" charset="0"/>
            </a:endParaRPr>
          </a:p>
        </p:txBody>
      </p:sp>
      <p:sp>
        <p:nvSpPr>
          <p:cNvPr id="11" name="TextBox 10"/>
          <p:cNvSpPr txBox="1"/>
          <p:nvPr/>
        </p:nvSpPr>
        <p:spPr>
          <a:xfrm>
            <a:off x="6629400" y="4901997"/>
            <a:ext cx="3581400" cy="584403"/>
          </a:xfrm>
          <a:prstGeom prst="rect">
            <a:avLst/>
          </a:prstGeom>
          <a:noFill/>
        </p:spPr>
        <p:txBody>
          <a:bodyPr wrap="square" rtlCol="0">
            <a:prstTxWarp prst="textPlain">
              <a:avLst/>
            </a:prstTxWarp>
            <a:spAutoFit/>
          </a:bodyPr>
          <a:lstStyle/>
          <a:p>
            <a:r>
              <a:rPr lang="en-US" b="1" dirty="0">
                <a:latin typeface="Book Antiqua" pitchFamily="18" charset="0"/>
              </a:rPr>
              <a:t>i</a:t>
            </a:r>
            <a:r>
              <a:rPr lang="en-US" b="1" dirty="0" smtClean="0">
                <a:latin typeface="Book Antiqua" pitchFamily="18" charset="0"/>
              </a:rPr>
              <a:t>n lieu of a pencil.</a:t>
            </a:r>
            <a:endParaRPr lang="en-US" b="1" dirty="0">
              <a:latin typeface="Book Antiqua" pitchFamily="18" charset="0"/>
            </a:endParaRPr>
          </a:p>
        </p:txBody>
      </p:sp>
      <p:sp>
        <p:nvSpPr>
          <p:cNvPr id="12" name="TextBox 11"/>
          <p:cNvSpPr txBox="1"/>
          <p:nvPr/>
        </p:nvSpPr>
        <p:spPr>
          <a:xfrm>
            <a:off x="3124200" y="5634335"/>
            <a:ext cx="7086600" cy="631503"/>
          </a:xfrm>
          <a:prstGeom prst="rect">
            <a:avLst/>
          </a:prstGeom>
          <a:noFill/>
        </p:spPr>
        <p:txBody>
          <a:bodyPr wrap="square" rtlCol="0">
            <a:prstTxWarp prst="textPlain">
              <a:avLst/>
            </a:prstTxWarp>
            <a:spAutoFit/>
          </a:bodyPr>
          <a:lstStyle/>
          <a:p>
            <a:r>
              <a:rPr lang="en-US" b="1" dirty="0" smtClean="0">
                <a:latin typeface="Book Antiqua" pitchFamily="18" charset="0"/>
              </a:rPr>
              <a:t>He ate fish __________________ (Complete it)</a:t>
            </a:r>
            <a:endParaRPr lang="en-US" b="1" dirty="0">
              <a:latin typeface="Book Antiqua" pitchFamily="18" charset="0"/>
            </a:endParaRPr>
          </a:p>
        </p:txBody>
      </p:sp>
    </p:spTree>
    <p:extLst>
      <p:ext uri="{BB962C8B-B14F-4D97-AF65-F5344CB8AC3E}">
        <p14:creationId xmlns:p14="http://schemas.microsoft.com/office/powerpoint/2010/main" xmlns="" val="28477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2223" y="2286000"/>
            <a:ext cx="9600407" cy="2742973"/>
          </a:xfrm>
          <a:prstGeom prst="rect">
            <a:avLst/>
          </a:prstGeom>
        </p:spPr>
      </p:pic>
      <p:sp>
        <p:nvSpPr>
          <p:cNvPr id="3" name="TextBox 2"/>
          <p:cNvSpPr txBox="1"/>
          <p:nvPr/>
        </p:nvSpPr>
        <p:spPr>
          <a:xfrm>
            <a:off x="8839200" y="7206343"/>
            <a:ext cx="4343400" cy="302567"/>
          </a:xfrm>
          <a:prstGeom prst="rect">
            <a:avLst/>
          </a:prstGeom>
          <a:noFill/>
        </p:spPr>
        <p:txBody>
          <a:bodyPr wrap="square" rtlCol="0">
            <a:prstTxWarp prst="textPlain">
              <a:avLst/>
            </a:prstTxWarp>
            <a:spAutoFit/>
          </a:bodyPr>
          <a:lstStyle/>
          <a:p>
            <a:r>
              <a:rPr lang="en-US" dirty="0" smtClean="0">
                <a:latin typeface="Book Antiqua" pitchFamily="18" charset="0"/>
              </a:rPr>
              <a:t>Continue to next content</a:t>
            </a:r>
            <a:endParaRPr lang="en-US" dirty="0">
              <a:latin typeface="Book Antiqua" pitchFamily="18" charset="0"/>
            </a:endParaRPr>
          </a:p>
        </p:txBody>
      </p:sp>
    </p:spTree>
    <p:extLst>
      <p:ext uri="{BB962C8B-B14F-4D97-AF65-F5344CB8AC3E}">
        <p14:creationId xmlns:p14="http://schemas.microsoft.com/office/powerpoint/2010/main" xmlns="" val="357585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4038600" y="457200"/>
            <a:ext cx="4572000" cy="762000"/>
          </a:xfrm>
          <a:prstGeom prst="rect">
            <a:avLst/>
          </a:prstGeom>
          <a:noFill/>
        </p:spPr>
        <p:txBody>
          <a:bodyPr wrap="square" rtlCol="0">
            <a:prstTxWarp prst="textPlain">
              <a:avLst/>
            </a:prstTxWarp>
            <a:spAutoFit/>
          </a:bodyPr>
          <a:lstStyle/>
          <a:p>
            <a:r>
              <a:rPr lang="en-US" b="1" u="sng" dirty="0" smtClean="0">
                <a:latin typeface="Book Antiqua" pitchFamily="18" charset="0"/>
              </a:rPr>
              <a:t>Introduction</a:t>
            </a:r>
            <a:endParaRPr lang="en-US" b="1" u="sng" dirty="0">
              <a:latin typeface="Book Antiqua" pitchFamily="18" charset="0"/>
            </a:endParaRPr>
          </a:p>
        </p:txBody>
      </p:sp>
      <p:sp>
        <p:nvSpPr>
          <p:cNvPr id="3" name="TextBox 2"/>
          <p:cNvSpPr txBox="1"/>
          <p:nvPr/>
        </p:nvSpPr>
        <p:spPr>
          <a:xfrm>
            <a:off x="3048000" y="1981200"/>
            <a:ext cx="7848600" cy="4495800"/>
          </a:xfrm>
          <a:prstGeom prst="rect">
            <a:avLst/>
          </a:prstGeom>
          <a:noFill/>
        </p:spPr>
        <p:txBody>
          <a:bodyPr wrap="square" rtlCol="0">
            <a:prstTxWarp prst="textPlain">
              <a:avLst/>
            </a:prstTxWarp>
            <a:spAutoFit/>
          </a:bodyPr>
          <a:lstStyle/>
          <a:p>
            <a:r>
              <a:rPr lang="en-US" sz="3200" b="1" dirty="0" err="1" smtClean="0">
                <a:latin typeface="Book Antiqua" pitchFamily="18" charset="0"/>
              </a:rPr>
              <a:t>Komal</a:t>
            </a:r>
            <a:r>
              <a:rPr lang="en-US" sz="3200" b="1" dirty="0" smtClean="0">
                <a:latin typeface="Book Antiqua" pitchFamily="18" charset="0"/>
              </a:rPr>
              <a:t> </a:t>
            </a:r>
            <a:r>
              <a:rPr lang="en-US" sz="3200" b="1" dirty="0" err="1" smtClean="0">
                <a:latin typeface="Book Antiqua" pitchFamily="18" charset="0"/>
              </a:rPr>
              <a:t>Kanta</a:t>
            </a:r>
            <a:r>
              <a:rPr lang="en-US" sz="3200" b="1" dirty="0" smtClean="0">
                <a:latin typeface="Book Antiqua" pitchFamily="18" charset="0"/>
              </a:rPr>
              <a:t> Ray </a:t>
            </a:r>
            <a:r>
              <a:rPr lang="en-US" sz="3200" b="1" dirty="0" err="1" smtClean="0">
                <a:latin typeface="Book Antiqua" pitchFamily="18" charset="0"/>
              </a:rPr>
              <a:t>Talukder</a:t>
            </a:r>
            <a:endParaRPr lang="en-US" sz="3200" b="1" dirty="0" smtClean="0">
              <a:latin typeface="Book Antiqua" pitchFamily="18" charset="0"/>
            </a:endParaRPr>
          </a:p>
          <a:p>
            <a:r>
              <a:rPr lang="en-US" b="1" dirty="0" smtClean="0">
                <a:latin typeface="Book Antiqua" pitchFamily="18" charset="0"/>
              </a:rPr>
              <a:t>Lecturer </a:t>
            </a:r>
            <a:r>
              <a:rPr lang="en-US" b="1" dirty="0" err="1" smtClean="0">
                <a:latin typeface="Book Antiqua" pitchFamily="18" charset="0"/>
              </a:rPr>
              <a:t>L.P.High</a:t>
            </a:r>
            <a:r>
              <a:rPr lang="en-US" b="1" dirty="0" smtClean="0">
                <a:latin typeface="Book Antiqua" pitchFamily="18" charset="0"/>
              </a:rPr>
              <a:t> School &amp; College</a:t>
            </a:r>
          </a:p>
          <a:p>
            <a:r>
              <a:rPr lang="en-US" b="1" dirty="0" err="1" smtClean="0">
                <a:latin typeface="Book Antiqua" pitchFamily="18" charset="0"/>
              </a:rPr>
              <a:t>Chhatak,Sunamgonj</a:t>
            </a:r>
            <a:r>
              <a:rPr lang="en-US" b="1" dirty="0" smtClean="0">
                <a:latin typeface="Book Antiqua" pitchFamily="18" charset="0"/>
              </a:rPr>
              <a:t>.</a:t>
            </a:r>
          </a:p>
          <a:p>
            <a:endParaRPr lang="en-US" b="1" dirty="0">
              <a:latin typeface="Book Antiqua" pitchFamily="18" charset="0"/>
            </a:endParaRPr>
          </a:p>
          <a:p>
            <a:r>
              <a:rPr lang="en-US" sz="3200" b="1" i="1" u="sng" dirty="0" smtClean="0">
                <a:solidFill>
                  <a:srgbClr val="002060"/>
                </a:solidFill>
                <a:latin typeface="Book Antiqua" pitchFamily="18" charset="0"/>
              </a:rPr>
              <a:t>Presentation made for</a:t>
            </a:r>
          </a:p>
          <a:p>
            <a:r>
              <a:rPr lang="en-US" b="1" dirty="0" smtClean="0">
                <a:latin typeface="Book Antiqua" pitchFamily="18" charset="0"/>
              </a:rPr>
              <a:t>Class IX-X</a:t>
            </a:r>
          </a:p>
          <a:p>
            <a:r>
              <a:rPr lang="en-US" b="1" dirty="0" smtClean="0">
                <a:latin typeface="Book Antiqua" pitchFamily="18" charset="0"/>
              </a:rPr>
              <a:t>English 2</a:t>
            </a:r>
            <a:r>
              <a:rPr lang="en-US" b="1" baseline="30000" dirty="0" smtClean="0">
                <a:latin typeface="Book Antiqua" pitchFamily="18" charset="0"/>
              </a:rPr>
              <a:t>nd</a:t>
            </a:r>
            <a:r>
              <a:rPr lang="en-US" b="1" dirty="0" smtClean="0">
                <a:latin typeface="Book Antiqua" pitchFamily="18" charset="0"/>
              </a:rPr>
              <a:t> paper</a:t>
            </a:r>
          </a:p>
          <a:p>
            <a:r>
              <a:rPr lang="en-US" b="1" dirty="0" smtClean="0">
                <a:latin typeface="Book Antiqua" pitchFamily="18" charset="0"/>
              </a:rPr>
              <a:t>Grammar</a:t>
            </a:r>
            <a:endParaRPr lang="en-US" b="1" dirty="0">
              <a:latin typeface="Book Antiqua" pitchFamily="18" charset="0"/>
            </a:endParaRPr>
          </a:p>
        </p:txBody>
      </p:sp>
      <p:pic>
        <p:nvPicPr>
          <p:cNvPr id="4" name="Picture 3" descr="কমল ২.jpg"/>
          <p:cNvPicPr>
            <a:picLocks noChangeAspect="1"/>
          </p:cNvPicPr>
          <p:nvPr/>
        </p:nvPicPr>
        <p:blipFill>
          <a:blip r:embed="rId4" cstate="print"/>
          <a:stretch>
            <a:fillRect/>
          </a:stretch>
        </p:blipFill>
        <p:spPr>
          <a:xfrm>
            <a:off x="9753600" y="3352800"/>
            <a:ext cx="1371600" cy="173736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02689834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1306286"/>
            <a:ext cx="8839200" cy="8382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We eat so that__________</a:t>
            </a:r>
            <a:endParaRPr lang="en-US" b="1" dirty="0">
              <a:solidFill>
                <a:schemeClr val="bg1"/>
              </a:solidFill>
              <a:latin typeface="Book Antiqua" pitchFamily="18" charset="0"/>
            </a:endParaRPr>
          </a:p>
        </p:txBody>
      </p:sp>
      <p:sp>
        <p:nvSpPr>
          <p:cNvPr id="4" name="TextBox 3"/>
          <p:cNvSpPr txBox="1"/>
          <p:nvPr/>
        </p:nvSpPr>
        <p:spPr>
          <a:xfrm>
            <a:off x="6477000" y="1349828"/>
            <a:ext cx="4038600" cy="6858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 we can live.</a:t>
            </a:r>
            <a:endParaRPr lang="en-US" b="1" dirty="0">
              <a:solidFill>
                <a:schemeClr val="bg1"/>
              </a:solidFill>
              <a:latin typeface="Book Antiqua" pitchFamily="18" charset="0"/>
            </a:endParaRPr>
          </a:p>
        </p:txBody>
      </p:sp>
      <p:sp>
        <p:nvSpPr>
          <p:cNvPr id="5" name="TextBox 4"/>
          <p:cNvSpPr txBox="1"/>
          <p:nvPr/>
        </p:nvSpPr>
        <p:spPr>
          <a:xfrm>
            <a:off x="1600200" y="2906486"/>
            <a:ext cx="10439400" cy="9144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What are we going to discuss today?</a:t>
            </a:r>
            <a:endParaRPr lang="en-US" b="1" dirty="0">
              <a:solidFill>
                <a:schemeClr val="bg1"/>
              </a:solidFill>
              <a:latin typeface="Book Antiqua" pitchFamily="18" charset="0"/>
            </a:endParaRPr>
          </a:p>
        </p:txBody>
      </p:sp>
      <p:sp>
        <p:nvSpPr>
          <p:cNvPr id="6" name="Oval 5"/>
          <p:cNvSpPr/>
          <p:nvPr/>
        </p:nvSpPr>
        <p:spPr>
          <a:xfrm>
            <a:off x="2362200" y="4038600"/>
            <a:ext cx="8915400" cy="1676400"/>
          </a:xfrm>
          <a:prstGeom prst="ellipse">
            <a:avLst/>
          </a:prstGeom>
          <a:ln>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tx1"/>
                </a:solidFill>
                <a:latin typeface="Book Antiqua" pitchFamily="18" charset="0"/>
              </a:rPr>
              <a:t>Completing sentence</a:t>
            </a:r>
            <a:endParaRPr lang="en-US" sz="4800" b="1" dirty="0">
              <a:solidFill>
                <a:schemeClr val="tx1"/>
              </a:solidFill>
              <a:latin typeface="Book Antiqua" pitchFamily="18" charset="0"/>
            </a:endParaRPr>
          </a:p>
        </p:txBody>
      </p:sp>
    </p:spTree>
    <p:extLst>
      <p:ext uri="{BB962C8B-B14F-4D97-AF65-F5344CB8AC3E}">
        <p14:creationId xmlns:p14="http://schemas.microsoft.com/office/powerpoint/2010/main" xmlns="" val="39541141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6172200" y="838200"/>
            <a:ext cx="5410200" cy="762000"/>
          </a:xfrm>
          <a:prstGeom prst="rect">
            <a:avLst/>
          </a:prstGeom>
          <a:noFill/>
        </p:spPr>
        <p:txBody>
          <a:bodyPr wrap="square" rtlCol="0">
            <a:prstTxWarp prst="textPlain">
              <a:avLst/>
            </a:prstTxWarp>
            <a:spAutoFit/>
          </a:bodyPr>
          <a:lstStyle/>
          <a:p>
            <a:r>
              <a:rPr lang="en-US" b="1" u="sng" dirty="0" smtClean="0">
                <a:solidFill>
                  <a:srgbClr val="FFFF00"/>
                </a:solidFill>
                <a:latin typeface="Book Antiqua" pitchFamily="18" charset="0"/>
              </a:rPr>
              <a:t>Learning outcomes</a:t>
            </a:r>
            <a:endParaRPr lang="en-US" b="1" u="sng" dirty="0">
              <a:solidFill>
                <a:srgbClr val="FFFF00"/>
              </a:solidFill>
              <a:latin typeface="Book Antiqua" pitchFamily="18" charset="0"/>
            </a:endParaRPr>
          </a:p>
        </p:txBody>
      </p:sp>
      <p:sp>
        <p:nvSpPr>
          <p:cNvPr id="3" name="TextBox 2"/>
          <p:cNvSpPr txBox="1"/>
          <p:nvPr/>
        </p:nvSpPr>
        <p:spPr>
          <a:xfrm>
            <a:off x="6172200" y="1981200"/>
            <a:ext cx="7086600" cy="2362200"/>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At the end of the lesson , we will be able to –</a:t>
            </a:r>
          </a:p>
          <a:p>
            <a:pPr marL="342900" indent="-342900">
              <a:buFont typeface="Wingdings" pitchFamily="2" charset="2"/>
              <a:buChar char="Ø"/>
            </a:pPr>
            <a:r>
              <a:rPr lang="en-US" b="1" dirty="0">
                <a:solidFill>
                  <a:schemeClr val="bg1"/>
                </a:solidFill>
                <a:latin typeface="Book Antiqua" pitchFamily="18" charset="0"/>
              </a:rPr>
              <a:t>i</a:t>
            </a:r>
            <a:r>
              <a:rPr lang="en-US" b="1" dirty="0" smtClean="0">
                <a:solidFill>
                  <a:schemeClr val="bg1"/>
                </a:solidFill>
                <a:latin typeface="Book Antiqua" pitchFamily="18" charset="0"/>
              </a:rPr>
              <a:t>dentify the definition of completing sentence</a:t>
            </a:r>
          </a:p>
          <a:p>
            <a:pPr marL="342900" indent="-342900">
              <a:buFont typeface="Wingdings" pitchFamily="2" charset="2"/>
              <a:buChar char="Ø"/>
            </a:pPr>
            <a:r>
              <a:rPr lang="en-US" b="1" dirty="0" smtClean="0">
                <a:solidFill>
                  <a:schemeClr val="bg1"/>
                </a:solidFill>
                <a:latin typeface="Book Antiqua" pitchFamily="18" charset="0"/>
              </a:rPr>
              <a:t>identify the method of completing sentence</a:t>
            </a:r>
          </a:p>
          <a:p>
            <a:pPr marL="342900" indent="-342900">
              <a:buFont typeface="Wingdings" pitchFamily="2" charset="2"/>
              <a:buChar char="Ø"/>
            </a:pPr>
            <a:r>
              <a:rPr lang="en-US" b="1" dirty="0" smtClean="0">
                <a:solidFill>
                  <a:schemeClr val="bg1"/>
                </a:solidFill>
                <a:latin typeface="Book Antiqua" pitchFamily="18" charset="0"/>
              </a:rPr>
              <a:t>complete incomplete sentences</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xmlns="" val="3860023304"/>
      </p:ext>
    </p:extLst>
  </p:cSld>
  <p:clrMapOvr>
    <a:masterClrMapping/>
  </p:clrMapOvr>
  <mc:AlternateContent xmlns:mc="http://schemas.openxmlformats.org/markup-compatibility/2006">
    <mc:Choice xmlns:p14="http://schemas.microsoft.com/office/powerpoint/2010/main" xmlns="" Requires="p14">
      <p:transition spd="slow" p14:dur="1500">
        <p14:ripple dir="l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048000" y="533400"/>
            <a:ext cx="7010400" cy="685800"/>
          </a:xfrm>
          <a:prstGeom prst="rect">
            <a:avLst/>
          </a:prstGeom>
          <a:noFill/>
        </p:spPr>
        <p:txBody>
          <a:bodyPr wrap="square" rtlCol="0">
            <a:prstTxWarp prst="textPlain">
              <a:avLst/>
            </a:prstTxWarp>
            <a:spAutoFit/>
          </a:bodyPr>
          <a:lstStyle/>
          <a:p>
            <a:r>
              <a:rPr lang="en-US" b="1" u="sng" dirty="0" smtClean="0">
                <a:latin typeface="Book Antiqua" pitchFamily="18" charset="0"/>
              </a:rPr>
              <a:t>What is a completing sentence?</a:t>
            </a:r>
            <a:endParaRPr lang="en-US" b="1" u="sng" dirty="0">
              <a:latin typeface="Book Antiqua" pitchFamily="18" charset="0"/>
            </a:endParaRPr>
          </a:p>
        </p:txBody>
      </p:sp>
      <p:sp>
        <p:nvSpPr>
          <p:cNvPr id="5" name="TextBox 4"/>
          <p:cNvSpPr txBox="1"/>
          <p:nvPr/>
        </p:nvSpPr>
        <p:spPr>
          <a:xfrm>
            <a:off x="381000" y="1600201"/>
            <a:ext cx="4114800" cy="646331"/>
          </a:xfrm>
          <a:prstGeom prst="rect">
            <a:avLst/>
          </a:prstGeom>
          <a:noFill/>
        </p:spPr>
        <p:txBody>
          <a:bodyPr wrap="square" rtlCol="0">
            <a:spAutoFit/>
          </a:bodyPr>
          <a:lstStyle/>
          <a:p>
            <a:r>
              <a:rPr lang="en-US" sz="3600" b="1" dirty="0" smtClean="0">
                <a:latin typeface="Book Antiqua" pitchFamily="18" charset="0"/>
              </a:rPr>
              <a:t>He goes to ______.</a:t>
            </a:r>
            <a:endParaRPr lang="en-US" sz="3600" b="1" dirty="0">
              <a:latin typeface="Book Antiqua" pitchFamily="18" charset="0"/>
            </a:endParaRPr>
          </a:p>
        </p:txBody>
      </p:sp>
      <p:sp>
        <p:nvSpPr>
          <p:cNvPr id="6" name="TextBox 5"/>
          <p:cNvSpPr txBox="1"/>
          <p:nvPr/>
        </p:nvSpPr>
        <p:spPr>
          <a:xfrm>
            <a:off x="2683329" y="1600199"/>
            <a:ext cx="1600200" cy="646331"/>
          </a:xfrm>
          <a:prstGeom prst="rect">
            <a:avLst/>
          </a:prstGeom>
          <a:noFill/>
        </p:spPr>
        <p:txBody>
          <a:bodyPr wrap="square" rtlCol="0">
            <a:spAutoFit/>
          </a:bodyPr>
          <a:lstStyle/>
          <a:p>
            <a:r>
              <a:rPr lang="en-US" sz="3600" b="1" dirty="0" smtClean="0">
                <a:latin typeface="Book Antiqua" pitchFamily="18" charset="0"/>
              </a:rPr>
              <a:t>school</a:t>
            </a:r>
            <a:endParaRPr lang="en-US" sz="3600" b="1" dirty="0">
              <a:latin typeface="Book Antiqua" pitchFamily="18" charset="0"/>
            </a:endParaRPr>
          </a:p>
        </p:txBody>
      </p:sp>
      <p:sp>
        <p:nvSpPr>
          <p:cNvPr id="9" name="TextBox 8"/>
          <p:cNvSpPr txBox="1"/>
          <p:nvPr/>
        </p:nvSpPr>
        <p:spPr>
          <a:xfrm>
            <a:off x="381000" y="2286000"/>
            <a:ext cx="10363200" cy="646331"/>
          </a:xfrm>
          <a:prstGeom prst="rect">
            <a:avLst/>
          </a:prstGeom>
          <a:noFill/>
        </p:spPr>
        <p:txBody>
          <a:bodyPr wrap="square" rtlCol="0">
            <a:spAutoFit/>
          </a:bodyPr>
          <a:lstStyle/>
          <a:p>
            <a:r>
              <a:rPr lang="en-US" sz="3600" b="1" dirty="0" smtClean="0">
                <a:latin typeface="Book Antiqua" pitchFamily="18" charset="0"/>
              </a:rPr>
              <a:t>He goes___________________________________</a:t>
            </a:r>
            <a:endParaRPr lang="en-US" sz="3600" b="1" u="sng" dirty="0">
              <a:latin typeface="Book Antiqua" pitchFamily="18" charset="0"/>
            </a:endParaRPr>
          </a:p>
        </p:txBody>
      </p:sp>
      <p:sp>
        <p:nvSpPr>
          <p:cNvPr id="10" name="Rectangle 9"/>
          <p:cNvSpPr/>
          <p:nvPr/>
        </p:nvSpPr>
        <p:spPr>
          <a:xfrm>
            <a:off x="4343400" y="1694765"/>
            <a:ext cx="914400" cy="457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63200" y="2286000"/>
            <a:ext cx="914400"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4343400" y="1609716"/>
            <a:ext cx="914400" cy="646331"/>
          </a:xfrm>
          <a:prstGeom prst="mathMultiply">
            <a:avLst>
              <a:gd name="adj1" fmla="val 92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85721" y="2362200"/>
            <a:ext cx="463279" cy="475449"/>
          </a:xfrm>
          <a:prstGeom prst="rect">
            <a:avLst/>
          </a:prstGeom>
        </p:spPr>
      </p:pic>
      <p:sp>
        <p:nvSpPr>
          <p:cNvPr id="14" name="TextBox 13"/>
          <p:cNvSpPr txBox="1"/>
          <p:nvPr/>
        </p:nvSpPr>
        <p:spPr>
          <a:xfrm>
            <a:off x="2100943" y="2281927"/>
            <a:ext cx="8153400" cy="646331"/>
          </a:xfrm>
          <a:prstGeom prst="rect">
            <a:avLst/>
          </a:prstGeom>
          <a:noFill/>
        </p:spPr>
        <p:txBody>
          <a:bodyPr wrap="square" rtlCol="0">
            <a:spAutoFit/>
          </a:bodyPr>
          <a:lstStyle/>
          <a:p>
            <a:r>
              <a:rPr lang="en-US" sz="3600" b="1" dirty="0">
                <a:latin typeface="Book Antiqua" pitchFamily="18" charset="0"/>
              </a:rPr>
              <a:t>school so that he can learn something</a:t>
            </a:r>
            <a:r>
              <a:rPr lang="en-US" sz="3600" b="1" dirty="0" smtClean="0">
                <a:latin typeface="Book Antiqua" pitchFamily="18" charset="0"/>
              </a:rPr>
              <a:t>.</a:t>
            </a:r>
            <a:endParaRPr lang="en-US" sz="3600" dirty="0"/>
          </a:p>
        </p:txBody>
      </p:sp>
      <p:sp>
        <p:nvSpPr>
          <p:cNvPr id="15" name="TextBox 14"/>
          <p:cNvSpPr txBox="1"/>
          <p:nvPr/>
        </p:nvSpPr>
        <p:spPr>
          <a:xfrm>
            <a:off x="5410200" y="1694765"/>
            <a:ext cx="7848600" cy="523220"/>
          </a:xfrm>
          <a:prstGeom prst="rect">
            <a:avLst/>
          </a:prstGeom>
          <a:noFill/>
        </p:spPr>
        <p:txBody>
          <a:bodyPr wrap="square" rtlCol="0">
            <a:prstTxWarp prst="textPlain">
              <a:avLst/>
            </a:prstTxWarp>
            <a:spAutoFit/>
          </a:bodyPr>
          <a:lstStyle/>
          <a:p>
            <a:r>
              <a:rPr lang="en-US" sz="2800" b="1" i="1" dirty="0" smtClean="0">
                <a:solidFill>
                  <a:srgbClr val="990033"/>
                </a:solidFill>
                <a:latin typeface="Book Antiqua" pitchFamily="18" charset="0"/>
              </a:rPr>
              <a:t>It is not a completing. It is a filling in the gap.</a:t>
            </a:r>
            <a:endParaRPr lang="en-US" sz="2800" b="1" i="1" dirty="0">
              <a:solidFill>
                <a:srgbClr val="990033"/>
              </a:solidFill>
              <a:latin typeface="Book Antiqua" pitchFamily="18" charset="0"/>
            </a:endParaRPr>
          </a:p>
        </p:txBody>
      </p:sp>
      <p:sp>
        <p:nvSpPr>
          <p:cNvPr id="16" name="Up Arrow Callout 15"/>
          <p:cNvSpPr/>
          <p:nvPr/>
        </p:nvSpPr>
        <p:spPr>
          <a:xfrm>
            <a:off x="381000" y="2932331"/>
            <a:ext cx="10896600" cy="877669"/>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ook Antiqua" pitchFamily="18" charset="0"/>
              </a:rPr>
              <a:t>It is a completing sentence</a:t>
            </a:r>
            <a:endParaRPr lang="en-US" sz="3600" b="1" dirty="0">
              <a:solidFill>
                <a:schemeClr val="tx1"/>
              </a:solidFill>
              <a:latin typeface="Book Antiqua" pitchFamily="18" charset="0"/>
            </a:endParaRPr>
          </a:p>
        </p:txBody>
      </p:sp>
      <p:sp>
        <p:nvSpPr>
          <p:cNvPr id="17" name="Rectangle 16"/>
          <p:cNvSpPr/>
          <p:nvPr/>
        </p:nvSpPr>
        <p:spPr>
          <a:xfrm>
            <a:off x="381000" y="2286000"/>
            <a:ext cx="9873343"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4495800"/>
            <a:ext cx="11125200" cy="1447800"/>
          </a:xfrm>
          <a:prstGeom prst="rect">
            <a:avLst/>
          </a:prstGeom>
          <a:noFill/>
        </p:spPr>
        <p:txBody>
          <a:bodyPr wrap="square" rtlCol="0">
            <a:prstTxWarp prst="textPlain">
              <a:avLst/>
            </a:prstTxWarp>
            <a:spAutoFit/>
          </a:bodyPr>
          <a:lstStyle/>
          <a:p>
            <a:pPr algn="ctr"/>
            <a:r>
              <a:rPr lang="en-US" b="1" dirty="0" smtClean="0">
                <a:latin typeface="Book Antiqua" pitchFamily="18" charset="0"/>
              </a:rPr>
              <a:t>When a part of a sentence is completed with a</a:t>
            </a:r>
          </a:p>
          <a:p>
            <a:pPr algn="ctr"/>
            <a:r>
              <a:rPr lang="en-US" b="1" dirty="0" smtClean="0">
                <a:latin typeface="Book Antiqua" pitchFamily="18" charset="0"/>
              </a:rPr>
              <a:t>clause or a phrase  is called a completing sentence.</a:t>
            </a:r>
            <a:endParaRPr lang="en-US" b="1" dirty="0">
              <a:latin typeface="Book Antiqua" pitchFamily="18" charset="0"/>
            </a:endParaRPr>
          </a:p>
        </p:txBody>
      </p:sp>
    </p:spTree>
    <p:extLst>
      <p:ext uri="{BB962C8B-B14F-4D97-AF65-F5344CB8AC3E}">
        <p14:creationId xmlns:p14="http://schemas.microsoft.com/office/powerpoint/2010/main" xmlns="" val="2192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animBg="1"/>
      <p:bldP spid="11" grpId="0" animBg="1"/>
      <p:bldP spid="12" grpId="0" animBg="1"/>
      <p:bldP spid="14" grpId="0"/>
      <p:bldP spid="15" grpId="0"/>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134100" y="611832"/>
            <a:ext cx="5257800" cy="683568"/>
          </a:xfrm>
          <a:prstGeom prst="rect">
            <a:avLst/>
          </a:prstGeom>
          <a:noFill/>
        </p:spPr>
        <p:txBody>
          <a:bodyPr wrap="square" rtlCol="0">
            <a:prstTxWarp prst="textPlain">
              <a:avLst/>
            </a:prstTxWarp>
            <a:spAutoFit/>
          </a:bodyPr>
          <a:lstStyle/>
          <a:p>
            <a:r>
              <a:rPr lang="en-US" b="1" u="sng" dirty="0" smtClean="0">
                <a:latin typeface="Book Antiqua" pitchFamily="18" charset="0"/>
              </a:rPr>
              <a:t>Completing item -1</a:t>
            </a:r>
            <a:endParaRPr lang="en-US" b="1" u="sng" dirty="0">
              <a:latin typeface="Book Antiqua" pitchFamily="18" charset="0"/>
            </a:endParaRPr>
          </a:p>
        </p:txBody>
      </p:sp>
      <p:sp>
        <p:nvSpPr>
          <p:cNvPr id="3" name="TextBox 2"/>
          <p:cNvSpPr txBox="1"/>
          <p:nvPr/>
        </p:nvSpPr>
        <p:spPr>
          <a:xfrm>
            <a:off x="3962400" y="1600200"/>
            <a:ext cx="9601200" cy="609600"/>
          </a:xfrm>
          <a:prstGeom prst="rect">
            <a:avLst/>
          </a:prstGeom>
          <a:noFill/>
        </p:spPr>
        <p:txBody>
          <a:bodyPr wrap="square" rtlCol="0">
            <a:prstTxWarp prst="textPlain">
              <a:avLst/>
            </a:prstTxWarp>
            <a:spAutoFit/>
          </a:bodyPr>
          <a:lstStyle/>
          <a:p>
            <a:r>
              <a:rPr lang="en-US" b="1" dirty="0" smtClean="0">
                <a:latin typeface="Book Antiqua" pitchFamily="18" charset="0"/>
              </a:rPr>
              <a:t>Use of ‘too + </a:t>
            </a:r>
            <a:r>
              <a:rPr lang="en-US" b="1" dirty="0" err="1" smtClean="0">
                <a:latin typeface="Book Antiqua" pitchFamily="18" charset="0"/>
              </a:rPr>
              <a:t>adj</a:t>
            </a:r>
            <a:r>
              <a:rPr lang="en-US" b="1" dirty="0" smtClean="0">
                <a:latin typeface="Book Antiqua" pitchFamily="18" charset="0"/>
              </a:rPr>
              <a:t>/</a:t>
            </a:r>
            <a:r>
              <a:rPr lang="en-US" b="1" dirty="0" err="1" smtClean="0">
                <a:latin typeface="Book Antiqua" pitchFamily="18" charset="0"/>
              </a:rPr>
              <a:t>adv</a:t>
            </a:r>
            <a:r>
              <a:rPr lang="en-US" b="1" dirty="0" smtClean="0">
                <a:latin typeface="Book Antiqua" pitchFamily="18" charset="0"/>
              </a:rPr>
              <a:t> + to + verb + extension’.</a:t>
            </a:r>
            <a:endParaRPr lang="en-US" b="1" dirty="0">
              <a:latin typeface="Book Antiqua" pitchFamily="18" charset="0"/>
            </a:endParaRPr>
          </a:p>
        </p:txBody>
      </p:sp>
      <p:sp>
        <p:nvSpPr>
          <p:cNvPr id="4" name="TextBox 3"/>
          <p:cNvSpPr txBox="1"/>
          <p:nvPr/>
        </p:nvSpPr>
        <p:spPr>
          <a:xfrm>
            <a:off x="3810000" y="2672442"/>
            <a:ext cx="6858000" cy="707886"/>
          </a:xfrm>
          <a:prstGeom prst="rect">
            <a:avLst/>
          </a:prstGeom>
          <a:noFill/>
        </p:spPr>
        <p:txBody>
          <a:bodyPr wrap="square" rtlCol="0">
            <a:spAutoFit/>
          </a:bodyPr>
          <a:lstStyle/>
          <a:p>
            <a:r>
              <a:rPr lang="en-US" sz="4000" b="1" dirty="0" smtClean="0">
                <a:latin typeface="Book Antiqua" pitchFamily="18" charset="0"/>
              </a:rPr>
              <a:t>The man is too___________.</a:t>
            </a:r>
            <a:endParaRPr lang="en-US" sz="4000" b="1" dirty="0">
              <a:latin typeface="Book Antiqua" pitchFamily="18" charset="0"/>
            </a:endParaRPr>
          </a:p>
        </p:txBody>
      </p:sp>
      <p:sp>
        <p:nvSpPr>
          <p:cNvPr id="5" name="TextBox 4"/>
          <p:cNvSpPr txBox="1"/>
          <p:nvPr/>
        </p:nvSpPr>
        <p:spPr>
          <a:xfrm>
            <a:off x="7315200" y="2683014"/>
            <a:ext cx="2895600" cy="707886"/>
          </a:xfrm>
          <a:prstGeom prst="rect">
            <a:avLst/>
          </a:prstGeom>
          <a:noFill/>
        </p:spPr>
        <p:txBody>
          <a:bodyPr wrap="square" rtlCol="0">
            <a:spAutoFit/>
          </a:bodyPr>
          <a:lstStyle/>
          <a:p>
            <a:r>
              <a:rPr lang="en-US" sz="4000" b="1" dirty="0">
                <a:latin typeface="Book Antiqua" pitchFamily="18" charset="0"/>
              </a:rPr>
              <a:t>o</a:t>
            </a:r>
            <a:r>
              <a:rPr lang="en-US" sz="4000" b="1" dirty="0" smtClean="0">
                <a:latin typeface="Book Antiqua" pitchFamily="18" charset="0"/>
              </a:rPr>
              <a:t>ld to walk</a:t>
            </a:r>
            <a:endParaRPr lang="en-US" sz="4000" b="1" dirty="0">
              <a:latin typeface="Book Antiqua"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34846" r="33498"/>
          <a:stretch/>
        </p:blipFill>
        <p:spPr>
          <a:xfrm>
            <a:off x="0" y="-3110"/>
            <a:ext cx="3810000" cy="7775510"/>
          </a:xfrm>
          <a:prstGeom prst="rect">
            <a:avLst/>
          </a:prstGeom>
          <a:ln>
            <a:solidFill>
              <a:schemeClr val="tx1"/>
            </a:solidFill>
          </a:ln>
        </p:spPr>
      </p:pic>
      <p:sp>
        <p:nvSpPr>
          <p:cNvPr id="7" name="TextBox 6"/>
          <p:cNvSpPr txBox="1"/>
          <p:nvPr/>
        </p:nvSpPr>
        <p:spPr>
          <a:xfrm>
            <a:off x="4191000" y="4686300"/>
            <a:ext cx="8610600" cy="1938992"/>
          </a:xfrm>
          <a:prstGeom prst="rect">
            <a:avLst/>
          </a:prstGeom>
          <a:noFill/>
        </p:spPr>
        <p:txBody>
          <a:bodyPr wrap="square" rtlCol="0">
            <a:spAutoFit/>
          </a:bodyPr>
          <a:lstStyle/>
          <a:p>
            <a:r>
              <a:rPr lang="en-US" sz="4000" b="1" dirty="0" smtClean="0">
                <a:latin typeface="Book Antiqua" pitchFamily="18" charset="0"/>
              </a:rPr>
              <a:t>He is too dishonest to___________.</a:t>
            </a:r>
          </a:p>
          <a:p>
            <a:r>
              <a:rPr lang="en-US" sz="4000" b="1" dirty="0" smtClean="0">
                <a:latin typeface="Book Antiqua" pitchFamily="18" charset="0"/>
              </a:rPr>
              <a:t>You are too short to_____________.</a:t>
            </a:r>
          </a:p>
          <a:p>
            <a:r>
              <a:rPr lang="en-US" sz="4000" b="1" dirty="0" smtClean="0">
                <a:latin typeface="Book Antiqua" pitchFamily="18" charset="0"/>
              </a:rPr>
              <a:t>The girl was too silly ___________.</a:t>
            </a:r>
            <a:endParaRPr lang="en-US" sz="4000" b="1" dirty="0">
              <a:latin typeface="Book Antiqua" pitchFamily="18" charset="0"/>
            </a:endParaRPr>
          </a:p>
        </p:txBody>
      </p:sp>
      <p:sp>
        <p:nvSpPr>
          <p:cNvPr id="8" name="Down Arrow Callout 7"/>
          <p:cNvSpPr/>
          <p:nvPr/>
        </p:nvSpPr>
        <p:spPr>
          <a:xfrm>
            <a:off x="4191000" y="3467100"/>
            <a:ext cx="8610600" cy="1198096"/>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ook Antiqua" pitchFamily="18" charset="0"/>
              </a:rPr>
              <a:t>Complete the following sentences.</a:t>
            </a:r>
            <a:endParaRPr lang="en-US" sz="3600" b="1" dirty="0">
              <a:solidFill>
                <a:schemeClr val="tx1"/>
              </a:solidFill>
              <a:latin typeface="Book Antiqua" pitchFamily="18" charset="0"/>
            </a:endParaRPr>
          </a:p>
        </p:txBody>
      </p:sp>
      <p:sp>
        <p:nvSpPr>
          <p:cNvPr id="9" name="Rectangle 8"/>
          <p:cNvSpPr/>
          <p:nvPr/>
        </p:nvSpPr>
        <p:spPr>
          <a:xfrm>
            <a:off x="4191000" y="4724400"/>
            <a:ext cx="8610600" cy="1938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91000" y="6934200"/>
            <a:ext cx="8610600" cy="461665"/>
          </a:xfrm>
          <a:prstGeom prst="rect">
            <a:avLst/>
          </a:prstGeom>
          <a:noFill/>
        </p:spPr>
        <p:txBody>
          <a:bodyPr wrap="square" rtlCol="0">
            <a:prstTxWarp prst="textPlain">
              <a:avLst/>
            </a:prstTxWarp>
            <a:spAutoFit/>
          </a:bodyPr>
          <a:lstStyle/>
          <a:p>
            <a:r>
              <a:rPr lang="en-US" b="1" i="1" u="sng" dirty="0" smtClean="0">
                <a:solidFill>
                  <a:srgbClr val="15045C"/>
                </a:solidFill>
                <a:latin typeface="Book Antiqua" pitchFamily="18" charset="0"/>
              </a:rPr>
              <a:t>Note: Completed part must be underlined.</a:t>
            </a:r>
            <a:endParaRPr lang="en-US" b="1" i="1" u="sng" dirty="0">
              <a:solidFill>
                <a:srgbClr val="15045C"/>
              </a:solidFill>
              <a:latin typeface="Book Antiqua" pitchFamily="18" charset="0"/>
            </a:endParaRPr>
          </a:p>
        </p:txBody>
      </p:sp>
    </p:spTree>
    <p:extLst>
      <p:ext uri="{BB962C8B-B14F-4D97-AF65-F5344CB8AC3E}">
        <p14:creationId xmlns:p14="http://schemas.microsoft.com/office/powerpoint/2010/main" xmlns="" val="16370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4539" y="1906895"/>
            <a:ext cx="2991775" cy="2085637"/>
          </a:xfrm>
          <a:prstGeom prst="rect">
            <a:avLst/>
          </a:prstGeom>
          <a:ln>
            <a:noFill/>
          </a:ln>
        </p:spPr>
      </p:pic>
      <p:sp>
        <p:nvSpPr>
          <p:cNvPr id="2" name="TextBox 1"/>
          <p:cNvSpPr txBox="1"/>
          <p:nvPr/>
        </p:nvSpPr>
        <p:spPr>
          <a:xfrm>
            <a:off x="4533900" y="611832"/>
            <a:ext cx="5257800" cy="683568"/>
          </a:xfrm>
          <a:prstGeom prst="rect">
            <a:avLst/>
          </a:prstGeom>
          <a:noFill/>
          <a:ln>
            <a:noFill/>
          </a:ln>
        </p:spPr>
        <p:txBody>
          <a:bodyPr wrap="square" rtlCol="0">
            <a:prstTxWarp prst="textPlain">
              <a:avLst/>
            </a:prstTxWarp>
            <a:spAutoFit/>
          </a:bodyPr>
          <a:lstStyle/>
          <a:p>
            <a:r>
              <a:rPr lang="en-US" b="1" dirty="0" smtClean="0">
                <a:solidFill>
                  <a:schemeClr val="bg1"/>
                </a:solidFill>
                <a:latin typeface="Book Antiqua" pitchFamily="18" charset="0"/>
              </a:rPr>
              <a:t>Completing item -2</a:t>
            </a:r>
            <a:endParaRPr lang="en-US" b="1" dirty="0">
              <a:solidFill>
                <a:schemeClr val="bg1"/>
              </a:solidFill>
              <a:latin typeface="Book Antiqua" pitchFamily="18" charset="0"/>
            </a:endParaRPr>
          </a:p>
        </p:txBody>
      </p:sp>
      <p:sp>
        <p:nvSpPr>
          <p:cNvPr id="3" name="TextBox 2"/>
          <p:cNvSpPr txBox="1"/>
          <p:nvPr/>
        </p:nvSpPr>
        <p:spPr>
          <a:xfrm>
            <a:off x="925286" y="1373810"/>
            <a:ext cx="12649200" cy="609600"/>
          </a:xfrm>
          <a:prstGeom prst="rect">
            <a:avLst/>
          </a:prstGeom>
          <a:noFill/>
          <a:ln>
            <a:noFill/>
          </a:ln>
        </p:spPr>
        <p:txBody>
          <a:bodyPr wrap="square" rtlCol="0">
            <a:prstTxWarp prst="textPlain">
              <a:avLst/>
            </a:prstTxWarp>
            <a:spAutoFit/>
          </a:bodyPr>
          <a:lstStyle/>
          <a:p>
            <a:r>
              <a:rPr lang="en-US" b="1" dirty="0" smtClean="0">
                <a:solidFill>
                  <a:schemeClr val="bg1"/>
                </a:solidFill>
                <a:latin typeface="Book Antiqua" pitchFamily="18" charset="0"/>
              </a:rPr>
              <a:t>Use of ‘too + </a:t>
            </a:r>
            <a:r>
              <a:rPr lang="en-US" b="1" dirty="0" err="1" smtClean="0">
                <a:solidFill>
                  <a:schemeClr val="bg1"/>
                </a:solidFill>
                <a:latin typeface="Book Antiqua" pitchFamily="18" charset="0"/>
              </a:rPr>
              <a:t>adj</a:t>
            </a:r>
            <a:r>
              <a:rPr lang="en-US" b="1" dirty="0" smtClean="0">
                <a:solidFill>
                  <a:schemeClr val="bg1"/>
                </a:solidFill>
                <a:latin typeface="Book Antiqua" pitchFamily="18" charset="0"/>
              </a:rPr>
              <a:t>/</a:t>
            </a:r>
            <a:r>
              <a:rPr lang="en-US" b="1" dirty="0" err="1" smtClean="0">
                <a:solidFill>
                  <a:schemeClr val="bg1"/>
                </a:solidFill>
                <a:latin typeface="Book Antiqua" pitchFamily="18" charset="0"/>
              </a:rPr>
              <a:t>adv</a:t>
            </a:r>
            <a:r>
              <a:rPr lang="en-US" b="1" dirty="0" smtClean="0">
                <a:solidFill>
                  <a:schemeClr val="bg1"/>
                </a:solidFill>
                <a:latin typeface="Book Antiqua" pitchFamily="18" charset="0"/>
              </a:rPr>
              <a:t> + for + personal object + to + verb + extension’.</a:t>
            </a:r>
            <a:endParaRPr lang="en-US" b="1" dirty="0">
              <a:solidFill>
                <a:schemeClr val="bg1"/>
              </a:solidFill>
              <a:latin typeface="Book Antiqua" pitchFamily="18" charset="0"/>
            </a:endParaRPr>
          </a:p>
        </p:txBody>
      </p:sp>
      <p:sp>
        <p:nvSpPr>
          <p:cNvPr id="4" name="TextBox 3"/>
          <p:cNvSpPr txBox="1"/>
          <p:nvPr/>
        </p:nvSpPr>
        <p:spPr>
          <a:xfrm>
            <a:off x="4337957" y="2667000"/>
            <a:ext cx="8844643" cy="707886"/>
          </a:xfrm>
          <a:prstGeom prst="rect">
            <a:avLst/>
          </a:prstGeom>
          <a:noFill/>
          <a:ln>
            <a:noFill/>
          </a:ln>
        </p:spPr>
        <p:txBody>
          <a:bodyPr wrap="square" rtlCol="0">
            <a:spAutoFit/>
          </a:bodyPr>
          <a:lstStyle/>
          <a:p>
            <a:r>
              <a:rPr lang="en-US" sz="4000" b="1" dirty="0" smtClean="0">
                <a:solidFill>
                  <a:schemeClr val="bg1"/>
                </a:solidFill>
                <a:latin typeface="Book Antiqua" pitchFamily="18" charset="0"/>
              </a:rPr>
              <a:t>The tea is too hot for me__________.</a:t>
            </a:r>
            <a:endParaRPr lang="en-US" sz="4000" b="1" dirty="0">
              <a:solidFill>
                <a:schemeClr val="bg1"/>
              </a:solidFill>
              <a:latin typeface="Book Antiqua" pitchFamily="18" charset="0"/>
            </a:endParaRPr>
          </a:p>
        </p:txBody>
      </p:sp>
      <p:sp>
        <p:nvSpPr>
          <p:cNvPr id="5" name="TextBox 4"/>
          <p:cNvSpPr txBox="1"/>
          <p:nvPr/>
        </p:nvSpPr>
        <p:spPr>
          <a:xfrm>
            <a:off x="10134600" y="2677572"/>
            <a:ext cx="2286000" cy="707886"/>
          </a:xfrm>
          <a:prstGeom prst="rect">
            <a:avLst/>
          </a:prstGeom>
          <a:noFill/>
          <a:ln>
            <a:noFill/>
          </a:ln>
        </p:spPr>
        <p:txBody>
          <a:bodyPr wrap="square" rtlCol="0">
            <a:spAutoFit/>
          </a:bodyPr>
          <a:lstStyle/>
          <a:p>
            <a:r>
              <a:rPr lang="en-US" sz="4000" b="1" dirty="0">
                <a:solidFill>
                  <a:schemeClr val="bg1"/>
                </a:solidFill>
                <a:latin typeface="Book Antiqua" pitchFamily="18" charset="0"/>
              </a:rPr>
              <a:t>t</a:t>
            </a:r>
            <a:r>
              <a:rPr lang="en-US" sz="4000" b="1" dirty="0" smtClean="0">
                <a:solidFill>
                  <a:schemeClr val="bg1"/>
                </a:solidFill>
                <a:latin typeface="Book Antiqua" pitchFamily="18" charset="0"/>
              </a:rPr>
              <a:t>o drink</a:t>
            </a:r>
            <a:endParaRPr lang="en-US" sz="4000" b="1" dirty="0">
              <a:solidFill>
                <a:schemeClr val="bg1"/>
              </a:solidFill>
              <a:latin typeface="Book Antiqua" pitchFamily="18" charset="0"/>
            </a:endParaRPr>
          </a:p>
        </p:txBody>
      </p:sp>
      <p:sp>
        <p:nvSpPr>
          <p:cNvPr id="7" name="TextBox 6"/>
          <p:cNvSpPr txBox="1"/>
          <p:nvPr/>
        </p:nvSpPr>
        <p:spPr>
          <a:xfrm>
            <a:off x="1828800" y="5312896"/>
            <a:ext cx="10972800" cy="1938992"/>
          </a:xfrm>
          <a:prstGeom prst="rect">
            <a:avLst/>
          </a:prstGeom>
          <a:noFill/>
          <a:ln>
            <a:noFill/>
          </a:ln>
        </p:spPr>
        <p:txBody>
          <a:bodyPr wrap="square" rtlCol="0">
            <a:spAutoFit/>
          </a:bodyPr>
          <a:lstStyle/>
          <a:p>
            <a:r>
              <a:rPr lang="en-US" sz="4000" b="1" dirty="0" smtClean="0">
                <a:solidFill>
                  <a:schemeClr val="bg1"/>
                </a:solidFill>
                <a:latin typeface="Book Antiqua" pitchFamily="18" charset="0"/>
              </a:rPr>
              <a:t>The book is too hard for me to___________.</a:t>
            </a:r>
          </a:p>
          <a:p>
            <a:r>
              <a:rPr lang="en-US" sz="4000" b="1" dirty="0" smtClean="0">
                <a:solidFill>
                  <a:schemeClr val="bg1"/>
                </a:solidFill>
                <a:latin typeface="Book Antiqua" pitchFamily="18" charset="0"/>
              </a:rPr>
              <a:t>The path is too long for him to_____________.</a:t>
            </a:r>
          </a:p>
          <a:p>
            <a:r>
              <a:rPr lang="en-US" sz="4000" b="1" dirty="0" smtClean="0">
                <a:solidFill>
                  <a:schemeClr val="bg1"/>
                </a:solidFill>
                <a:latin typeface="Book Antiqua" pitchFamily="18" charset="0"/>
              </a:rPr>
              <a:t>The load is too heavy for them to___________.</a:t>
            </a:r>
            <a:endParaRPr lang="en-US" sz="4000" b="1" dirty="0">
              <a:solidFill>
                <a:schemeClr val="bg1"/>
              </a:solidFill>
              <a:latin typeface="Book Antiqua" pitchFamily="18" charset="0"/>
            </a:endParaRPr>
          </a:p>
        </p:txBody>
      </p:sp>
      <p:sp>
        <p:nvSpPr>
          <p:cNvPr id="8" name="Down Arrow Callout 7"/>
          <p:cNvSpPr/>
          <p:nvPr/>
        </p:nvSpPr>
        <p:spPr>
          <a:xfrm>
            <a:off x="1524000" y="4114800"/>
            <a:ext cx="11277600" cy="1198096"/>
          </a:xfrm>
          <a:prstGeom prst="downArrow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ook Antiqua" pitchFamily="18" charset="0"/>
              </a:rPr>
              <a:t>Complete the following sentences.</a:t>
            </a:r>
            <a:endParaRPr lang="en-US" sz="3600" b="1" dirty="0">
              <a:solidFill>
                <a:schemeClr val="bg1"/>
              </a:solidFill>
              <a:latin typeface="Book Antiqua" pitchFamily="18" charset="0"/>
            </a:endParaRPr>
          </a:p>
        </p:txBody>
      </p:sp>
      <p:sp>
        <p:nvSpPr>
          <p:cNvPr id="9" name="Rectangle 8"/>
          <p:cNvSpPr/>
          <p:nvPr/>
        </p:nvSpPr>
        <p:spPr>
          <a:xfrm>
            <a:off x="1524000" y="5312896"/>
            <a:ext cx="11277600" cy="2307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xmlns="" val="33771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4000" b="-34000"/>
          </a:stretch>
        </a:blipFill>
        <a:effectLst/>
      </p:bgPr>
    </p:bg>
    <p:spTree>
      <p:nvGrpSpPr>
        <p:cNvPr id="1" name=""/>
        <p:cNvGrpSpPr/>
        <p:nvPr/>
      </p:nvGrpSpPr>
      <p:grpSpPr>
        <a:xfrm>
          <a:off x="0" y="0"/>
          <a:ext cx="0" cy="0"/>
          <a:chOff x="0" y="0"/>
          <a:chExt cx="0" cy="0"/>
        </a:xfrm>
      </p:grpSpPr>
      <p:sp>
        <p:nvSpPr>
          <p:cNvPr id="3" name="TextBox 2"/>
          <p:cNvSpPr txBox="1"/>
          <p:nvPr/>
        </p:nvSpPr>
        <p:spPr>
          <a:xfrm>
            <a:off x="3962400" y="270048"/>
            <a:ext cx="5257800" cy="683568"/>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Completing item -3</a:t>
            </a:r>
            <a:endParaRPr lang="en-US" b="1" dirty="0">
              <a:latin typeface="Book Antiqua" pitchFamily="18" charset="0"/>
            </a:endParaRPr>
          </a:p>
        </p:txBody>
      </p:sp>
      <p:sp>
        <p:nvSpPr>
          <p:cNvPr id="4" name="TextBox 3"/>
          <p:cNvSpPr txBox="1"/>
          <p:nvPr/>
        </p:nvSpPr>
        <p:spPr>
          <a:xfrm>
            <a:off x="3663043" y="1219200"/>
            <a:ext cx="5856514" cy="609600"/>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Use of ‘so………… that’.</a:t>
            </a:r>
            <a:endParaRPr lang="en-US" b="1" dirty="0">
              <a:latin typeface="Book Antiqua" pitchFamily="18" charset="0"/>
            </a:endParaRPr>
          </a:p>
        </p:txBody>
      </p:sp>
      <p:sp>
        <p:nvSpPr>
          <p:cNvPr id="5" name="TextBox 4"/>
          <p:cNvSpPr txBox="1"/>
          <p:nvPr/>
        </p:nvSpPr>
        <p:spPr>
          <a:xfrm>
            <a:off x="1676400" y="2062526"/>
            <a:ext cx="10820400" cy="707886"/>
          </a:xfrm>
          <a:prstGeom prst="rect">
            <a:avLst/>
          </a:prstGeom>
          <a:noFill/>
          <a:ln>
            <a:noFill/>
          </a:ln>
        </p:spPr>
        <p:txBody>
          <a:bodyPr wrap="square" rtlCol="0">
            <a:spAutoFit/>
          </a:bodyPr>
          <a:lstStyle/>
          <a:p>
            <a:r>
              <a:rPr lang="en-US" sz="4000" b="1" dirty="0" smtClean="0">
                <a:latin typeface="Book Antiqua" pitchFamily="18" charset="0"/>
              </a:rPr>
              <a:t>She was so ill that_______________________.</a:t>
            </a:r>
            <a:endParaRPr lang="en-US" sz="4000" b="1" dirty="0">
              <a:latin typeface="Book Antiqua" pitchFamily="18" charset="0"/>
            </a:endParaRPr>
          </a:p>
        </p:txBody>
      </p:sp>
      <p:sp>
        <p:nvSpPr>
          <p:cNvPr id="6" name="TextBox 5"/>
          <p:cNvSpPr txBox="1"/>
          <p:nvPr/>
        </p:nvSpPr>
        <p:spPr>
          <a:xfrm>
            <a:off x="5867400" y="2062526"/>
            <a:ext cx="6705600" cy="707886"/>
          </a:xfrm>
          <a:prstGeom prst="rect">
            <a:avLst/>
          </a:prstGeom>
          <a:noFill/>
          <a:ln>
            <a:noFill/>
          </a:ln>
        </p:spPr>
        <p:txBody>
          <a:bodyPr wrap="square" rtlCol="0">
            <a:spAutoFit/>
          </a:bodyPr>
          <a:lstStyle/>
          <a:p>
            <a:r>
              <a:rPr lang="en-US" sz="4000" b="1" dirty="0" smtClean="0">
                <a:latin typeface="Book Antiqua" pitchFamily="18" charset="0"/>
              </a:rPr>
              <a:t> she could not study at all</a:t>
            </a:r>
            <a:endParaRPr lang="en-US" sz="4000" b="1" dirty="0">
              <a:latin typeface="Book Antiqua" pitchFamily="18" charset="0"/>
            </a:endParaRPr>
          </a:p>
        </p:txBody>
      </p:sp>
      <p:sp>
        <p:nvSpPr>
          <p:cNvPr id="2" name="TextBox 1"/>
          <p:cNvSpPr txBox="1"/>
          <p:nvPr/>
        </p:nvSpPr>
        <p:spPr>
          <a:xfrm>
            <a:off x="3200400" y="3048000"/>
            <a:ext cx="10363199" cy="461665"/>
          </a:xfrm>
          <a:prstGeom prst="rect">
            <a:avLst/>
          </a:prstGeom>
          <a:noFill/>
        </p:spPr>
        <p:txBody>
          <a:bodyPr wrap="square" rtlCol="0">
            <a:prstTxWarp prst="textPlain">
              <a:avLst/>
            </a:prstTxWarp>
            <a:spAutoFit/>
          </a:bodyPr>
          <a:lstStyle/>
          <a:p>
            <a:r>
              <a:rPr lang="en-US" b="1" dirty="0" smtClean="0">
                <a:latin typeface="Book Antiqua" pitchFamily="18" charset="0"/>
              </a:rPr>
              <a:t>Formation: Given clause with so.. that + relevant sentence.</a:t>
            </a:r>
            <a:endParaRPr lang="en-US" b="1" dirty="0">
              <a:latin typeface="Book Antiqua" pitchFamily="18" charset="0"/>
            </a:endParaRPr>
          </a:p>
        </p:txBody>
      </p:sp>
    </p:spTree>
    <p:extLst>
      <p:ext uri="{BB962C8B-B14F-4D97-AF65-F5344CB8AC3E}">
        <p14:creationId xmlns:p14="http://schemas.microsoft.com/office/powerpoint/2010/main" xmlns="" val="3959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1162</Words>
  <Application>Microsoft Office PowerPoint</Application>
  <PresentationFormat>Custom</PresentationFormat>
  <Paragraphs>191</Paragraphs>
  <Slides>21</Slides>
  <Notes>18</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komal kanta</cp:lastModifiedBy>
  <cp:revision>67</cp:revision>
  <dcterms:created xsi:type="dcterms:W3CDTF">2015-11-30T00:43:24Z</dcterms:created>
  <dcterms:modified xsi:type="dcterms:W3CDTF">2016-06-26T10:01:44Z</dcterms:modified>
</cp:coreProperties>
</file>